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7" r:id="rId2"/>
    <p:sldId id="473" r:id="rId3"/>
    <p:sldId id="262" r:id="rId4"/>
    <p:sldId id="474" r:id="rId5"/>
    <p:sldId id="475" r:id="rId6"/>
    <p:sldId id="476" r:id="rId7"/>
    <p:sldId id="263" r:id="rId8"/>
    <p:sldId id="518" r:id="rId9"/>
    <p:sldId id="519" r:id="rId10"/>
    <p:sldId id="472" r:id="rId11"/>
    <p:sldId id="521" r:id="rId12"/>
    <p:sldId id="539" r:id="rId13"/>
    <p:sldId id="522" r:id="rId14"/>
    <p:sldId id="523" r:id="rId15"/>
    <p:sldId id="551" r:id="rId16"/>
    <p:sldId id="524" r:id="rId17"/>
    <p:sldId id="525" r:id="rId18"/>
    <p:sldId id="526" r:id="rId19"/>
    <p:sldId id="527" r:id="rId20"/>
    <p:sldId id="528" r:id="rId21"/>
    <p:sldId id="529" r:id="rId22"/>
    <p:sldId id="530" r:id="rId23"/>
    <p:sldId id="533" r:id="rId24"/>
    <p:sldId id="532" r:id="rId25"/>
    <p:sldId id="534" r:id="rId26"/>
    <p:sldId id="537" r:id="rId27"/>
    <p:sldId id="535" r:id="rId28"/>
    <p:sldId id="536" r:id="rId29"/>
    <p:sldId id="538" r:id="rId30"/>
    <p:sldId id="540" r:id="rId31"/>
    <p:sldId id="541" r:id="rId32"/>
    <p:sldId id="542" r:id="rId33"/>
    <p:sldId id="543" r:id="rId34"/>
    <p:sldId id="544" r:id="rId35"/>
    <p:sldId id="545" r:id="rId36"/>
    <p:sldId id="546" r:id="rId37"/>
    <p:sldId id="547" r:id="rId38"/>
    <p:sldId id="548" r:id="rId39"/>
    <p:sldId id="549" r:id="rId40"/>
    <p:sldId id="550" r:id="rId41"/>
    <p:sldId id="552" r:id="rId42"/>
    <p:sldId id="582" r:id="rId43"/>
    <p:sldId id="583" r:id="rId44"/>
    <p:sldId id="584" r:id="rId45"/>
    <p:sldId id="585" r:id="rId46"/>
    <p:sldId id="553" r:id="rId47"/>
    <p:sldId id="554" r:id="rId48"/>
    <p:sldId id="555" r:id="rId49"/>
    <p:sldId id="556" r:id="rId50"/>
    <p:sldId id="557" r:id="rId51"/>
    <p:sldId id="558" r:id="rId52"/>
    <p:sldId id="559" r:id="rId53"/>
    <p:sldId id="560" r:id="rId54"/>
    <p:sldId id="561" r:id="rId55"/>
    <p:sldId id="562" r:id="rId56"/>
    <p:sldId id="590" r:id="rId57"/>
    <p:sldId id="563" r:id="rId58"/>
    <p:sldId id="564" r:id="rId59"/>
    <p:sldId id="588" r:id="rId60"/>
    <p:sldId id="591" r:id="rId61"/>
    <p:sldId id="592" r:id="rId62"/>
    <p:sldId id="593" r:id="rId63"/>
    <p:sldId id="594" r:id="rId64"/>
    <p:sldId id="595" r:id="rId65"/>
    <p:sldId id="596" r:id="rId66"/>
    <p:sldId id="597" r:id="rId67"/>
    <p:sldId id="598" r:id="rId68"/>
    <p:sldId id="599" r:id="rId69"/>
    <p:sldId id="589" r:id="rId70"/>
    <p:sldId id="565" r:id="rId71"/>
    <p:sldId id="586" r:id="rId72"/>
    <p:sldId id="587" r:id="rId73"/>
    <p:sldId id="566" r:id="rId74"/>
    <p:sldId id="567" r:id="rId75"/>
    <p:sldId id="568" r:id="rId76"/>
    <p:sldId id="569" r:id="rId77"/>
    <p:sldId id="570" r:id="rId78"/>
    <p:sldId id="571" r:id="rId79"/>
    <p:sldId id="574" r:id="rId80"/>
    <p:sldId id="572" r:id="rId81"/>
    <p:sldId id="573" r:id="rId82"/>
    <p:sldId id="580" r:id="rId83"/>
    <p:sldId id="581" r:id="rId84"/>
    <p:sldId id="576" r:id="rId85"/>
    <p:sldId id="578" r:id="rId86"/>
    <p:sldId id="579" r:id="rId8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732"/>
    <a:srgbClr val="F05930"/>
    <a:srgbClr val="142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710"/>
  </p:normalViewPr>
  <p:slideViewPr>
    <p:cSldViewPr snapToGrid="0" snapToObjects="1">
      <p:cViewPr varScale="1">
        <p:scale>
          <a:sx n="73" d="100"/>
          <a:sy n="73" d="100"/>
        </p:scale>
        <p:origin x="208" y="10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8C72D-E618-F342-B716-A79939DCFC30}" type="datetimeFigureOut">
              <a:rPr lang="en-US" smtClean="0"/>
              <a:t>3/11/15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9DB99-8E3F-CF49-8341-320AEFD96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66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– JB</a:t>
            </a:r>
            <a:br>
              <a:rPr lang="en-US" dirty="0" smtClean="0"/>
            </a:br>
            <a:r>
              <a:rPr lang="en-US" dirty="0" smtClean="0"/>
              <a:t>NEXT - YOAV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6CD79-9870-437F-A4F7-6F1E166EE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2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r>
              <a:rPr lang="en-US" b="1" dirty="0" smtClean="0">
                <a:effectLst/>
              </a:rPr>
              <a:t>Senior Front-End Developer</a:t>
            </a:r>
            <a:endParaRPr lang="en-US" dirty="0" smtClean="0">
              <a:effectLst/>
            </a:endParaRPr>
          </a:p>
          <a:p>
            <a:pPr rtl="1"/>
            <a:r>
              <a:rPr lang="en-US" b="1" dirty="0" smtClean="0">
                <a:effectLst/>
              </a:rPr>
              <a:t>Senior Java Developer</a:t>
            </a:r>
            <a:endParaRPr lang="en-US" dirty="0" smtClean="0">
              <a:effectLst/>
            </a:endParaRPr>
          </a:p>
          <a:p>
            <a:pPr rtl="1"/>
            <a:r>
              <a:rPr lang="en-US" b="1" dirty="0" err="1" smtClean="0">
                <a:effectLst/>
              </a:rPr>
              <a:t>DevOps</a:t>
            </a:r>
            <a:r>
              <a:rPr lang="en-US" b="1" dirty="0" smtClean="0">
                <a:effectLst/>
              </a:rPr>
              <a:t> Engineer</a:t>
            </a:r>
            <a:endParaRPr lang="en-US" dirty="0" smtClean="0">
              <a:effectLst/>
            </a:endParaRPr>
          </a:p>
          <a:p>
            <a:pPr rtl="1"/>
            <a:r>
              <a:rPr lang="en-US" b="1" dirty="0" smtClean="0">
                <a:effectLst/>
              </a:rPr>
              <a:t>QA Engineer</a:t>
            </a:r>
            <a:endParaRPr lang="en-US" dirty="0" smtClean="0">
              <a:effectLst/>
            </a:endParaRPr>
          </a:p>
          <a:p>
            <a:pPr rtl="1"/>
            <a:r>
              <a:rPr lang="en-US" b="1" dirty="0" smtClean="0">
                <a:effectLst/>
              </a:rPr>
              <a:t>2</a:t>
            </a:r>
            <a:r>
              <a:rPr lang="en-US" b="1" baseline="30000" dirty="0" smtClean="0">
                <a:effectLst/>
              </a:rPr>
              <a:t>nd</a:t>
            </a:r>
            <a:r>
              <a:rPr lang="en-US" b="1" dirty="0" smtClean="0">
                <a:effectLst/>
              </a:rPr>
              <a:t> Level Support Engineer</a:t>
            </a:r>
            <a:endParaRPr lang="en-US" dirty="0" smtClean="0">
              <a:effectLst/>
            </a:endParaRPr>
          </a:p>
          <a:p>
            <a:pPr rtl="1"/>
            <a:r>
              <a:rPr lang="en-US" b="1" dirty="0" smtClean="0">
                <a:effectLst/>
              </a:rPr>
              <a:t>Pre-sale Engineer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9DB99-8E3F-CF49-8341-320AEFD96B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3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F05930"/>
                </a:solidFill>
              </a:defRPr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59A73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subtitle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3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0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808706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019800" cy="4808707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2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rgbClr val="F05930"/>
                </a:solidFill>
              </a:defRPr>
            </a:lvl1pPr>
          </a:lstStyle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9A73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4213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7855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7855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9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9A73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34125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9A73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34125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2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32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58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8171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9456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571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977814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0"/>
            <a:ext cx="5486400" cy="34665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0286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710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title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814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err="1" smtClean="0"/>
              <a:t>Click</a:t>
            </a:r>
            <a:r>
              <a:rPr lang="ru-RU" dirty="0" smtClean="0"/>
              <a:t> </a:t>
            </a:r>
            <a:r>
              <a:rPr lang="ru-RU" dirty="0" err="1" smtClean="0"/>
              <a:t>to</a:t>
            </a:r>
            <a:r>
              <a:rPr lang="ru-RU" dirty="0" smtClean="0"/>
              <a:t> </a:t>
            </a:r>
            <a:r>
              <a:rPr lang="ru-RU" dirty="0" err="1" smtClean="0"/>
              <a:t>edit</a:t>
            </a:r>
            <a:r>
              <a:rPr lang="ru-RU" dirty="0" smtClean="0"/>
              <a:t> </a:t>
            </a:r>
            <a:r>
              <a:rPr lang="ru-RU" dirty="0" err="1" smtClean="0"/>
              <a:t>Master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 </a:t>
            </a:r>
            <a:r>
              <a:rPr lang="ru-RU" dirty="0" err="1" smtClean="0"/>
              <a:t>styles</a:t>
            </a:r>
            <a:endParaRPr lang="ru-RU" dirty="0" smtClean="0"/>
          </a:p>
          <a:p>
            <a:pPr lvl="1"/>
            <a:r>
              <a:rPr lang="ru-RU" dirty="0" err="1" smtClean="0"/>
              <a:t>Second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2"/>
            <a:r>
              <a:rPr lang="ru-RU" dirty="0" err="1" smtClean="0"/>
              <a:t>Third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3"/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ru-RU" dirty="0" smtClean="0"/>
          </a:p>
          <a:p>
            <a:pPr lvl="4"/>
            <a:r>
              <a:rPr lang="ru-RU" dirty="0" err="1" smtClean="0"/>
              <a:t>Fifth</a:t>
            </a:r>
            <a:r>
              <a:rPr lang="ru-RU" dirty="0" smtClean="0"/>
              <a:t> </a:t>
            </a:r>
            <a:r>
              <a:rPr lang="ru-RU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3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05930"/>
          </a:solidFill>
          <a:latin typeface="Dosis ExtraBold"/>
          <a:ea typeface="+mj-ea"/>
          <a:cs typeface="Dosis Extra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14244F"/>
          </a:solidFill>
          <a:latin typeface="Dosis Medium"/>
          <a:ea typeface="+mn-ea"/>
          <a:cs typeface="Dosis Medium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14244F"/>
          </a:solidFill>
          <a:latin typeface="Dosis Medium"/>
          <a:ea typeface="+mn-ea"/>
          <a:cs typeface="Dosis Medium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4244F"/>
          </a:solidFill>
          <a:latin typeface="Dosis Medium"/>
          <a:ea typeface="+mn-ea"/>
          <a:cs typeface="Dosis Medium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4244F"/>
          </a:solidFill>
          <a:latin typeface="Dosis Medium"/>
          <a:ea typeface="+mn-ea"/>
          <a:cs typeface="Dosis Medium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4244F"/>
          </a:solidFill>
          <a:latin typeface="Dosis Medium"/>
          <a:ea typeface="+mn-ea"/>
          <a:cs typeface="Dosis Medium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Groovy - getting started and </a:t>
            </a:r>
            <a:r>
              <a:rPr lang="en-US" sz="3600" dirty="0" smtClean="0"/>
              <a:t>practical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 hours*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83199" y="4548571"/>
            <a:ext cx="3774831" cy="451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59A732"/>
                </a:solidFill>
                <a:latin typeface="Dosis Medium"/>
                <a:ea typeface="+mn-ea"/>
                <a:cs typeface="Dosis Medium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Dosis Medium"/>
                <a:ea typeface="+mn-ea"/>
                <a:cs typeface="Dosis Medium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Dosis Medium"/>
                <a:ea typeface="+mn-ea"/>
                <a:cs typeface="Dosis Medium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Dosis Medium"/>
                <a:ea typeface="+mn-ea"/>
                <a:cs typeface="Dosis Medium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Dosis Medium"/>
                <a:ea typeface="+mn-ea"/>
                <a:cs typeface="Dosis Medium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*if you’re a good Java developer</a:t>
            </a:r>
          </a:p>
        </p:txBody>
      </p:sp>
      <p:pic>
        <p:nvPicPr>
          <p:cNvPr id="7" name="Picture 6" descr="DevNexus_logo_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69" y="250310"/>
            <a:ext cx="5009662" cy="464744"/>
          </a:xfrm>
          <a:prstGeom prst="rect">
            <a:avLst/>
          </a:prstGeom>
        </p:spPr>
      </p:pic>
      <p:pic>
        <p:nvPicPr>
          <p:cNvPr id="8" name="Picture 2" descr="http://groovy.codehaus.org/images/groovy-logo-medi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38" y="3537998"/>
            <a:ext cx="2930631" cy="146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jfro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8" y="174982"/>
            <a:ext cx="1305170" cy="13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2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kGBwgHBgkIBwgKCgkLDRYPDQwMDRsUFRAWIB0iIiAdHx8kKDQsJCYxJx8fLT0tMTU3Ojo6Iys/RD84QzQ5Ojf/2wBDAQoKCg0MDRoPDxo3JR8lNzc3Nzc3Nzc3Nzc3Nzc3Nzc3Nzc3Nzc3Nzc3Nzc3Nzc3Nzc3Nzc3Nzc3Nzc3Nzc3Nzf/wAARCADDAQIDASIAAhEBAxEB/8QAGwAAAQUBAQAAAAAAAAAAAAAAAwABAgQFBgf/xAA8EAABBAECBAQFAgQFAgcAAAABAAIDEQQhMQUSQVETImFxBhQygZFSoSMzQrEVYnLR4cHwBxYkQ1OSov/EABgBAAMBAQAAAAAAAAAAAAAAAAABAgME/8QAIxEBAQACAgMAAgIDAAAAAAAAAAECESExAxJBMlETIkJhcf/aAAwDAQACEQMRAD8A8wie/kHmd+VPnff1O/KhALY2ham4ALny7bTovEeJB5j+UQc3P9Tt71QD0RmHzan1U0xCXFxdzHXohvc4Guc/ZFI9QoPFtUyqDbLI02HuBGxBRZeL5cs735LfGe4AB91QCrqDr6/ZaY3SaBPmTSSHyuYy7A5rUDO/W3EfdPKdFWP1aLaTaVqGV3itp5/KJjSPGTzB58pvUqvjjzEnpqrGGC5z3E7BTlwcaWa54ypPM4Wb37oHO79R/Ks8TbWVfRzGuH4VRVOivaXO79R/Kjb/ANX7pJIJEuf0J/KQL/1O/KnHE+V/JDE+V/6WNJKvngHGmR87+EZjWb2Y0xpSic8SN85u+66WJ7uUEOO3dc2I3xTBssb4nA1T2Ef3XRwtuNtdlWITL319R+xUed9VzH8qe5vuoEff2TBFzq1JQnucNjopobyb2/dKkGXOr6j+UIyPv6z+UR23+6CpBOc6tCbQS94NFx/KI/6SgoBPe8iuc/lCL3Hdx/Km/ZDQA3uf0J/KG579+Y/lGcEItQSBc6/rekmdufq37pICeN/Kane0kn0Uof5TPZSpc1vLaThXI1pFZ5XAV0pCl8sljvsjO0cx3TdFApJoUoOFggonOK0CFJq0qTAQpDoaO6I40DarSPo1R/4WmMTQZXkk67oLz52hTcbJIQf/AHHHXTS10ScM7Vlh5Wurror2ICIST1WczVw9FqwbNb6hZeTpeK7xPV8J3/hgfhUlYnk8UFw6SEBC+6ePRZdoLc4B8Oz8Ve18txY1/VWrvZQ+HeFDiGWDIP4MZt3qegXoeM0Qhga0Na2qA6Ktrww3y6j4T+HMDhmI2aKCNmnbX3JU+N5wY93LK6mnTW1lji724/h25o7DqsPiWc5xJL9xsE7lJGsw5WMzNZlAsyIYJR/njBVVvw7FxKN3+H8sMoGkZPkcf+hWU/I5Wnn1/Sr/AAXP5Mhh53tcCC3XYqJnydxlYeXiz4eS+DJiMUrDTmOGypr1zjfCYfiHAaJw2HiDB/Cl0100B9CvK8zHlx55IpG1JGSx7a2IWzmymlZDk3RUKUddEqkF+3dBRn3RQVIQkJ2rRDRJNf6h7IaAG8+hUFN5NqCRGKgURMQgAncpJO+o+6SDEx23Cz27KRB7KWOP4DP9IUnDTQLmy7azpVnaCNtVIHngbZ2NWpSjy6mlCI6Fu56I+D6M0eUCh90OVw2uj6InL6FAkJNbJQwZDQ6Km9x6q1M6gVUebK3wiKA4irPUe4IQ4qdZ0JuyFKQjkcQNfVLGbbaaC49mgkrZmsR+Xr+yviQRRg9tlUZBO54a2CUk7UwqxJDO54b8vOA0a/wnf7LLKbaRYxjzYVncSa/cWptBJAaNToAnxoZflpf4Mo8wIBjd/srnCIDJxGBrmPA5rNtKePQs5djwTFZhYjYx9e7j3K2owOUdfsqOHHcmqvFprlvT1S7dMmorZUjWjfT+yynuL3WVpzs6F2ndUJTAHUJWF3bm1U02flyBmp6KjFxTkmAuuxS47L4YFHfssF0lusaKCteu/DPxPjzZsMGQ62hreRxOod1VD/xCbF/i4yIqaJmXd7kaLzrBy5IMiMxuOjgu3+IMo5GJg8xLnBht3LuujDLc5Y5sBQf/AN0iO3/4UTsqYq7r+/qguu9Qju3pBebO9qQFIBXr7ISJLVDuhoAbyCVBSfd6qKREkkkgAuvmPukk76j7pIUsQioWDT6Rsp0oQgeEwNNjlFE6IlaXoua9rivONEAbq49tt9VVuzvr2RDHJNKu82VYJ8nNehCquNohq0+6qvP91YyXhrS5xodltfCHw/FxguyeJMlbiA1GGOovK6cJtnebpQ4Jw6DKY6adoeLNA7LeihbAKhaxgGwa1ddg/CfBY4QzGOREG6hpfe/unl+EYDfg8QeCdg5gK6JjIqYOagyHRPa4klzdQtQcfnb9Oun6Qrc3wblAgwZePJ/qtpVST4W4swGoWyerXhVqHqxL/wAxTn6mi/QBKX4heYXufG2mtug0AuKozcI4jB/Mw5gB1DCbVWKJwy2MlhcAdKc0hK9DdWmfEGa6pG8Pk8L9QGy0cXixzGPkaHDlbrelLPk4Pl5TmmbOnaxp0ijprVfigZiY0rQbsak9Vx3babc5xTOys2VzGyOZGNy0qqzG4a1vKczJdNvZYf7rS4b4cWS9srQ5rnbHqF1kOFE+JpDWhvQVspx5Fm3DGDxIS1krpW9CQVlTNcA5vXZeg8TgZDEQwgBcRxBzfFcQK7pdCwLho8Qtc/Qt036rqeDumyn5ODPMXNDDJE0nQOHb3XKYJZbnOFNDqoHotpvEW4roJw6vDdyl3dtp75EnHKybvWx7pnbaIuS3lyJBuOax99VXkdWgXQ5aGasqu7RxpFeR/VeqCpJCQjYlDUnm3bqBNBADf9SinJtMkRJFJMUAJw8x23SSNWdEkGsQ14TK/SFNRiHLG0dgApLmrUlUlHLITSsSPawW5wb7mlRyOIY1EeJzV0aE5jb0W5FoAGAXVV0WdlZjINB5n9gq8/FHmIRwAtF6uKzySSSTZK2w8X7Rc/0nLK+d/mO50HZek8IkkxOGwxNJ5I2AAXS85w2+JlQMrd41XobeUxhtHQdQujCDD9tCPiMzWk26uhB0ViLiz2EklxB77LG5mltGylzAk3zEn1Wi910A465rtH+f9R2ViLj7uanPuuxXMPrlBO+1Wo8zq00CD3XaQ/EJA8jg6/ZNn8ajyMKQPayyKBobrjSXkKEjpWRuLTqNdToin7Ougcx2PzOI5qVKR0PyEkj5GNcL0vosqHNfNE1rDvVoGTwb5+Xmhnkjc7dod5SfZcWXem0vDLknZHI6Rr+bzGhfRdjg5wOCzlc76diVzY+HTEGmQtsb0VdhIgcGMe3y6ctqehsbiWU6QOA+4XJ5zbeV0GbMGO7h6w5Gl0b3u7qd8igcPAJe13QbFbrfgzjPF+FtkwjisbI6+WaUtcQNtKWPwrKbhzPmoGh1W9B8TPawAON1rrotcJLd1FvGnRcQ+Gsw/LnGZHzeC0TXKK5/RYnEuDcQ4fT8zHcyNxoSAhzfyEOT4olDW+c0eqtcI+KpMySbhz2l8E0RDmu1F9CFvfWsrJWM9xFafuhHbr9lJzrr07ochpvVZswjd6pnHTdOhv3QESO6ZJMUiK0xKQpMdUgg76j7pJnfUfdJNSj/AIzyNDWMLiBu5V5OI5M2hf4Y7NVJw5Xkb0VO6IOh++6qYYz4ndJ1ucRIXOrqSVAt1NdOimdG6jQ6AKLtSbulRIJJzQ01v1TIC9wRodxSCxoDa7fmob0uL4DpxJhI/pK6kSnXy0e60wXitBwJodlIkndVmSAa/snbKWk2R7KtqWL20CRQnSN5QSRZUfF/z77I2awa0olRe0O0B0/CGJbfQohIvPKdPwjZbEwHsjmdDIfIdu4VoPZjykESv6gB6yMgvaGyNNFu/qtXByIsmJj3NI1o30XP5cfrTC/BZ8hro7fhOaXf1OeSqELI2ZPi8g12C3cmVjouWm0NvZZU80LWOcKBHVc9aqXGZ23G1oqlj5OSGxNjbq5PxDN8WSozfsgQxmy9/mJ7ok+1N/0jEHNZIHbuZaHqDWoRp3hhJI6Ugb7n8rXFnlCs9ytX4WfyccxwTo626nussfZWeEu5OL4RH/yjdWhszARyvb0a4hAeQdrRst//AKiWib5z/dV0kGOgQib7qchPTZDQCKincEyRUk1pE/8AdJkgg76j7pJO+o+6SZueP8xw03TtI01/dQksyOve04dbiNietrRJ3AXpqbv90x1GgG97bhS9d7USW69PYICOlih16pEjsE/K3odFFAXuEScucw3qQQt75mgbda5WKR0UjXs+pp0WjzZLsduQWhzHfpGqe9KxumyMkH+tSGT91z3zh66V30T/ADnc9Ue1V7R0XzFmtKCm3IF3zD00XPDN1+r7qYzgD9Q3rdHsPaN4TjmB+ycTiyBt3JWEeIAdQEvn6b5dSn7D2je8YH6nXe6bCfIMt8UbqDmkrAOfLI2mivW1c4PxFuHkxmfzCQ093YpW7hzKbW+IZfEcYlj223UBzeyqNdl5LNSOUdLpd18rBnQ8p5XA7HosuXhXyjXxNgJs6EdFzXhvy5qGEtP0i+lKwGGtLBWtFwwkiwR30T5WKyJhoahTabnMwFtWmyPl2RRyMlPM4eaOvpPupcUkYw1Y5hsAshri+W+/QrTCWsfJlIvCQEWNUfhZB4th3eslgH0QQW4oa5wEkp2b0CPj5WXJKyaZ/mb9DGigFrpl7ba8juaRx7klQJAQTxOECp2Nc+9o9/uUP55sruSHDdZ2uRLQGLrUSdEWPGyX7xxtPbxQmfjzs1fE9o9rCWgCmJA3KR60h37KS0mXBNzDsoEpXSZ6OdykmJFlJAc4dHm9aKcHoNPXdM424n1SGmu/sVolLk16beyhWlqQFeYA10USKQD2aromSSQCXX8IgacWBrm6Fuq5GtQD1Xb4LCxsYB05R/ZVj2ePbPyeFsc9xGhtZWTixQOIeQXdhutji/EDCTDC8eI7/wDIWJWvMSST1PVLLR3QXyxdqxrWj/MbUvBLKHMPUcqlzecEFSFk76qUoOaBo+MPrqNCESOBpHOx4oUacdVG96N+qQi5zoN/S0zWjLEB05j21VQ+G5paS5ryeo8oC3/hz4eZng5GSB4LdKBo2r3EPhPEkscMynQzj6Y5nWx/oD0KVsiphlZuMbgvFOJYHL8qRPEXECFx1039l1uD8UcO4ixjXkwTE1yu/wB1wUsOVh5LoZoZI52/U1wII+46Ifg+S/AkDu4epslVjllHoGR8RcJxS8OyQ9zb8rdSuU4t8RvynOGLHyMr6jusZ8JJJELrPcoYjlsAR8p/0pTCC+TKokySW4lxJHfqpsHIR5qU2Y07jq1xB6bJ/lpWj+We2hVs9USJ5JtsXO79Tzp+FOQySksc/lB6N0CixkoDrYd+yIxrmi+V1+gTLkzW8tBuyeTLfAwthI8Q7lFZDI42Wlo7lZ8kUhnJ5S8A1WmyR+tGa+QAF73F3e1dxeMZOMQDLzM7FUacBTmlpQ5pGMbyghzj26Jk6Lx4c6MPj5WP9Op7Kt7rBjnmaQ5rzp+FsxzeLE17q5iP6dlNhypk+qbmUbtMpCRfqdkk1j9QSTDAJJNndO013pMkrIrSSJSQCSSSQBMZvPkRt7uC7GSduJE6UjUaAdyuW4RH4nEIh0BtavHZRUUe2vNSqXUOdM9zjJI4uNucbPqU1OLuVrbKWPG6SS7pg/ur4Lb0FV2Wdy018fiufN6VW49EOkJvsEQtY46t/Cm91p4GF8n3UbtdE8eM4kPDhCSq5guk+GI8PE8UzU6TdthVOG4j82fwYCG6alE4jwrO4dcnM2SJuhkj/p9+yN1X8WEvTUllbEyR2O0Rh+pA2KofNPcwxuaSCdHIWJmGcCN51VyRrmE8tURqCFnR0lPKMnDGPxSHxo2j+HMP5kX36j0XLZcJx53R8wcBs4f1DutqXPc1hiJDj1tZs0bsnHL42l0kRPOANm9CiWltQU4x31Ud05JGitR3Ov0UUkqQBYXO5qBIVxm22qjwrh8+e+QQAXG0us9T2TMdz+/UdQnyrGy8FOaYfZZ+MfOSa7q1myUyr1PVUGuppA3KSPJeYtSZPk1ok7aLLnxzRewadQrJJce5TlhI11TmVjHOTNmDRXeGuDXuBP1DQKM+MwBzmup3RuyHiE/NR9BzLTe45rLjeWukUkzjQUA6SVe6SAwUkk9GwO60IgfwkTZtIgjcJkAkkkkBp/D7bzS79LVc4wxsmbE3m/o1HZD+G2fzpPZqs8RaBkh4FEtpO8YtMMdq1NY3kYBQ7Jk4aTsExBG4WDt0W5ViE8lnv2VdHB01QeK5g578PJErCR0Ndl1+BxOF8BfCQXuGodqD7jquHY0vcGtBLnGgB1V98Odwh7JJIXsaReuoRTs26CbgULs1mZjgRNI/iQjYHu1U83IbAHMkBBGgPdWsPiTsmBsrwWA9Cs3juRFKGtBBeDeiis6xZ5P4/ONlb4ZkPh4i2WDZ7eV4HUFViAWi9T2pDLzFMC2wfRCaWbAIMqVrfpBtvsVWtaOXjk4LMtvmY5xBcdaWbqVUVs6vcGwjxDiWPiNomV1bqipRyPieHxPcyRptrmmiCmb1TB4Y3BjONjYolnY7mlLNGR1sCe/oud+JsTDgiyHjHMM0bwecH6uboR+Vl8M+N/iPhmIcXFzIfDLy8mSEOcXHqT1KyOJcTz+J5ByOIZBmkOpPKAL9gryylmoykyl2p5buaQm7A6ITRzHT8pSEm9bKNAwEBo6qD/LIMW26H3USSetK7JAxrSXSVXoqUrmh2hJHsgZY6BlbYLrJ0Oibh8YdOS7dmoSfJYoDfup8Pbcpd/l/Kub05s9W8NBRcdFIhQJCSSLLN8z/AP7JKBD7NCWvQtSTDHSSSVkSSSSASSSSA6D4f0xXdCXqWe+8gjUhopNwIVhX3eVCc3M8+qM7/Vv4ZyTA2t/tal4XMNP7pNaApO0baxdmlZ9t3GqLdt6lCkOlp2mwP+iES8jQymKVkjd2ODhXovQOGcSw8/EJmIfY8zHAWPded6A/8p45XxO5o3Fp9Cg67jJwWz4Zx8RgY3Uxi9lyrcLLD3snbT2HX1W1Fxc4LmDJPlLRThss/N4wzJyXyMNA/uoqLVJ0bo9wqb3B8x1oBWsvKD43EnUjRUYzzlu5PVPFNrU4TmhjJsWXzQyf0lDfw8OMnykolDDVHchUWg2QNS09OyaPJkhkLmE3aZ45SdpOaWmngtPYhMrw4hBkN5cmOzX1bEKrO2Jrv4Ly9nrum0/4Ghvd/wB2pOIHdDJ7WhGVQI5tD3V+KgwVoqI+oaq60nlGh90QePs0pBFHUHdVZGAa9FZLgTt+UCa+2iFZ8xWfy1RGlbI0Li51gUKoIMm3dFaOUNVRy0e0xITBwKa0mKJy2tJbbNNPqP8AsklUB3hBPU0NUlXBstJJJWRJJJIBJJJIDpOD+XAj03UC2pH3r5lYwBy4UYOp5Ruqw+p3q4pZ9R1eCJKMhpuicuAJ/uhvJcNdvQrJ02gyO0ITwm21uhyWDWtJ4DuOyGO/7DGlE6Da0SNhkdQoepKseBHE3mcbdWgQ006CfGjn4e13hh7Cwb+y5afF+XIJNA7ei6jDymtwGscdm9eqws8CfmaLSvFZWM9zRQLjdJQgl5LL+yryMkBprvL6qePleECHAAXuq0z9uVp7nQNcQBbtLVMEE+ynk5PikNjFDuUFpB1O3VGhvlIk0pNcQVEUdL+ycbm0jlHtsgPQqBjkaLINeigDrpuitmLSLGnWkKll7CuneqsMlLdND9k1QybjlPoVIwtF+GS4dhuhUlnSbpGyAUKPoFWe42QQpuBbo5rgVB/MQOvsg8rwE8W01ukHg0B2UiDyk/ZBY4c3qeqrFz5jcx7pw49So3v6JFXpiqvgkc9xDCQTaSk4HmPkh36lJAHOPFzPHJs4ga+pTjHi/R36pJJfSP8ALQ19H7lROPFf0dB1SSQIQx4v0fuU5x4gNG9R1KSSIPro4o2DGaA3+lVvCZy1y/ukkr8n4urw9n8GOvoCH4Ef6f3SSXPk6qr5LGgkAaaIeHEwyOtvXukkn8Y38miyNjR5RSaSNh3G/qkkm1/xanD4o3YzrbdAAaqlPExoJDaKSSnLtje2VlRsAFDe+qrGCMiuUV6JJKsOmWXZvAjr6fwSpeDH+n90klaTshj5q5dOyJ4TAR5d0kkivaBY2zopiJnKTy9kklNVuoOY0OIA6qxFEwNBA1rukkjI8bdxZaxpZqOqg+CME03p3SSUx0AZETA0ENonfVVWwx89culd0klo5sxTDHQHL17pvCZvy/ukkhjRAxtbJJJJG//Z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data:image/jpeg;base64,/9j/4AAQSkZJRgABAQAAAQABAAD/2wBDAAkGBwgHBgkIBwgKCgkLDRYPDQwMDRsUFRAWIB0iIiAdHx8kKDQsJCYxJx8fLT0tMTU3Ojo6Iys/RD84QzQ5Ojf/2wBDAQoKCg0MDRoPDxo3JR8lNzc3Nzc3Nzc3Nzc3Nzc3Nzc3Nzc3Nzc3Nzc3Nzc3Nzc3Nzc3Nzc3Nzc3Nzc3Nzc3Nzf/wAARCADDAQIDASIAAhEBAxEB/8QAGwAAAQUBAQAAAAAAAAAAAAAAAwABAgQFBgf/xAA8EAABBAECBAQFAgQFAgcAAAABAAIDEQQhMQUSQVETImFxBhQygZFSoSMzQrEVYnLR4cHwBxYkQ1OSov/EABgBAAMBAQAAAAAAAAAAAAAAAAABAgME/8QAIxEBAQACAgMAAgIDAAAAAAAAAAECESExAxJBMlETIkJhcf/aAAwDAQACEQMRAD8A8wie/kHmd+VPnff1O/KhALY2ham4ALny7bTovEeJB5j+UQc3P9Tt71QD0RmHzan1U0xCXFxdzHXohvc4Guc/ZFI9QoPFtUyqDbLI02HuBGxBRZeL5cs735LfGe4AB91QCrqDr6/ZaY3SaBPmTSSHyuYy7A5rUDO/W3EfdPKdFWP1aLaTaVqGV3itp5/KJjSPGTzB58pvUqvjjzEnpqrGGC5z3E7BTlwcaWa54ypPM4Wb37oHO79R/Ks8TbWVfRzGuH4VRVOivaXO79R/Kjb/ANX7pJIJEuf0J/KQL/1O/KnHE+V/JDE+V/6WNJKvngHGmR87+EZjWb2Y0xpSic8SN85u+66WJ7uUEOO3dc2I3xTBssb4nA1T2Ef3XRwtuNtdlWITL319R+xUed9VzH8qe5vuoEff2TBFzq1JQnucNjopobyb2/dKkGXOr6j+UIyPv6z+UR23+6CpBOc6tCbQS94NFx/KI/6SgoBPe8iuc/lCL3Hdx/Km/ZDQA3uf0J/KG579+Y/lGcEItQSBc6/rekmdufq37pICeN/Kane0kn0Uof5TPZSpc1vLaThXI1pFZ5XAV0pCl8sljvsjO0cx3TdFApJoUoOFggonOK0CFJq0qTAQpDoaO6I40DarSPo1R/4WmMTQZXkk67oLz52hTcbJIQf/AHHHXTS10ScM7Vlh5Wurror2ICIST1WczVw9FqwbNb6hZeTpeK7xPV8J3/hgfhUlYnk8UFw6SEBC+6ePRZdoLc4B8Oz8Ve18txY1/VWrvZQ+HeFDiGWDIP4MZt3qegXoeM0Qhga0Na2qA6Ktrww3y6j4T+HMDhmI2aKCNmnbX3JU+N5wY93LK6mnTW1lji724/h25o7DqsPiWc5xJL9xsE7lJGsw5WMzNZlAsyIYJR/njBVVvw7FxKN3+H8sMoGkZPkcf+hWU/I5Wnn1/Sr/AAXP5Mhh53tcCC3XYqJnydxlYeXiz4eS+DJiMUrDTmOGypr1zjfCYfiHAaJw2HiDB/Cl0100B9CvK8zHlx55IpG1JGSx7a2IWzmymlZDk3RUKUddEqkF+3dBRn3RQVIQkJ2rRDRJNf6h7IaAG8+hUFN5NqCRGKgURMQgAncpJO+o+6SDEx23Cz27KRB7KWOP4DP9IUnDTQLmy7azpVnaCNtVIHngbZ2NWpSjy6mlCI6Fu56I+D6M0eUCh90OVw2uj6InL6FAkJNbJQwZDQ6Km9x6q1M6gVUebK3wiKA4irPUe4IQ4qdZ0JuyFKQjkcQNfVLGbbaaC49mgkrZmsR+Xr+yviQRRg9tlUZBO54a2CUk7UwqxJDO54b8vOA0a/wnf7LLKbaRYxjzYVncSa/cWptBJAaNToAnxoZflpf4Mo8wIBjd/srnCIDJxGBrmPA5rNtKePQs5djwTFZhYjYx9e7j3K2owOUdfsqOHHcmqvFprlvT1S7dMmorZUjWjfT+yynuL3WVpzs6F2ndUJTAHUJWF3bm1U02flyBmp6KjFxTkmAuuxS47L4YFHfssF0lusaKCteu/DPxPjzZsMGQ62hreRxOod1VD/xCbF/i4yIqaJmXd7kaLzrBy5IMiMxuOjgu3+IMo5GJg8xLnBht3LuujDLc5Y5sBQf/AN0iO3/4UTsqYq7r+/qguu9Qju3pBebO9qQFIBXr7ISJLVDuhoAbyCVBSfd6qKREkkkgAuvmPukk76j7pIUsQioWDT6Rsp0oQgeEwNNjlFE6IlaXoua9rivONEAbq49tt9VVuzvr2RDHJNKu82VYJ8nNehCquNohq0+6qvP91YyXhrS5xodltfCHw/FxguyeJMlbiA1GGOovK6cJtnebpQ4Jw6DKY6adoeLNA7LeihbAKhaxgGwa1ddg/CfBY4QzGOREG6hpfe/unl+EYDfg8QeCdg5gK6JjIqYOagyHRPa4klzdQtQcfnb9Oun6Qrc3wblAgwZePJ/qtpVST4W4swGoWyerXhVqHqxL/wAxTn6mi/QBKX4heYXufG2mtug0AuKozcI4jB/Mw5gB1DCbVWKJwy2MlhcAdKc0hK9DdWmfEGa6pG8Pk8L9QGy0cXixzGPkaHDlbrelLPk4Pl5TmmbOnaxp0ijprVfigZiY0rQbsak9Vx3babc5xTOys2VzGyOZGNy0qqzG4a1vKczJdNvZYf7rS4b4cWS9srQ5rnbHqF1kOFE+JpDWhvQVspx5Fm3DGDxIS1krpW9CQVlTNcA5vXZeg8TgZDEQwgBcRxBzfFcQK7pdCwLho8Qtc/Qt036rqeDumyn5ODPMXNDDJE0nQOHb3XKYJZbnOFNDqoHotpvEW4roJw6vDdyl3dtp75EnHKybvWx7pnbaIuS3lyJBuOax99VXkdWgXQ5aGasqu7RxpFeR/VeqCpJCQjYlDUnm3bqBNBADf9SinJtMkRJFJMUAJw8x23SSNWdEkGsQ14TK/SFNRiHLG0dgApLmrUlUlHLITSsSPawW5wb7mlRyOIY1EeJzV0aE5jb0W5FoAGAXVV0WdlZjINB5n9gq8/FHmIRwAtF6uKzySSSTZK2w8X7Rc/0nLK+d/mO50HZek8IkkxOGwxNJ5I2AAXS85w2+JlQMrd41XobeUxhtHQdQujCDD9tCPiMzWk26uhB0ViLiz2EklxB77LG5mltGylzAk3zEn1Wi910A465rtH+f9R2ViLj7uanPuuxXMPrlBO+1Wo8zq00CD3XaQ/EJA8jg6/ZNn8ajyMKQPayyKBobrjSXkKEjpWRuLTqNdToin7Ougcx2PzOI5qVKR0PyEkj5GNcL0vosqHNfNE1rDvVoGTwb5+Xmhnkjc7dod5SfZcWXem0vDLknZHI6Rr+bzGhfRdjg5wOCzlc76diVzY+HTEGmQtsb0VdhIgcGMe3y6ctqehsbiWU6QOA+4XJ5zbeV0GbMGO7h6w5Gl0b3u7qd8igcPAJe13QbFbrfgzjPF+FtkwjisbI6+WaUtcQNtKWPwrKbhzPmoGh1W9B8TPawAON1rrotcJLd1FvGnRcQ+Gsw/LnGZHzeC0TXKK5/RYnEuDcQ4fT8zHcyNxoSAhzfyEOT4olDW+c0eqtcI+KpMySbhz2l8E0RDmu1F9CFvfWsrJWM9xFafuhHbr9lJzrr07ochpvVZswjd6pnHTdOhv3QESO6ZJMUiK0xKQpMdUgg76j7pJnfUfdJNSj/AIzyNDWMLiBu5V5OI5M2hf4Y7NVJw5Xkb0VO6IOh++6qYYz4ndJ1ucRIXOrqSVAt1NdOimdG6jQ6AKLtSbulRIJJzQ01v1TIC9wRodxSCxoDa7fmob0uL4DpxJhI/pK6kSnXy0e60wXitBwJodlIkndVmSAa/snbKWk2R7KtqWL20CRQnSN5QSRZUfF/z77I2awa0olRe0O0B0/CGJbfQohIvPKdPwjZbEwHsjmdDIfIdu4VoPZjykESv6gB6yMgvaGyNNFu/qtXByIsmJj3NI1o30XP5cfrTC/BZ8hro7fhOaXf1OeSqELI2ZPi8g12C3cmVjouWm0NvZZU80LWOcKBHVc9aqXGZ23G1oqlj5OSGxNjbq5PxDN8WSozfsgQxmy9/mJ7ok+1N/0jEHNZIHbuZaHqDWoRp3hhJI6Ugb7n8rXFnlCs9ytX4WfyccxwTo626nussfZWeEu5OL4RH/yjdWhszARyvb0a4hAeQdrRst//AKiWib5z/dV0kGOgQib7qchPTZDQCKincEyRUk1pE/8AdJkgg76j7pJO+o+6SZueP8xw03TtI01/dQksyOve04dbiNietrRJ3AXpqbv90x1GgG97bhS9d7USW69PYICOlih16pEjsE/K3odFFAXuEScucw3qQQt75mgbda5WKR0UjXs+pp0WjzZLsduQWhzHfpGqe9KxumyMkH+tSGT91z3zh66V30T/ADnc9Ue1V7R0XzFmtKCm3IF3zD00XPDN1+r7qYzgD9Q3rdHsPaN4TjmB+ycTiyBt3JWEeIAdQEvn6b5dSn7D2je8YH6nXe6bCfIMt8UbqDmkrAOfLI2mivW1c4PxFuHkxmfzCQ093YpW7hzKbW+IZfEcYlj223UBzeyqNdl5LNSOUdLpd18rBnQ8p5XA7HosuXhXyjXxNgJs6EdFzXhvy5qGEtP0i+lKwGGtLBWtFwwkiwR30T5WKyJhoahTabnMwFtWmyPl2RRyMlPM4eaOvpPupcUkYw1Y5hsAshri+W+/QrTCWsfJlIvCQEWNUfhZB4th3eslgH0QQW4oa5wEkp2b0CPj5WXJKyaZ/mb9DGigFrpl7ba8juaRx7klQJAQTxOECp2Nc+9o9/uUP55sruSHDdZ2uRLQGLrUSdEWPGyX7xxtPbxQmfjzs1fE9o9rCWgCmJA3KR60h37KS0mXBNzDsoEpXSZ6OdykmJFlJAc4dHm9aKcHoNPXdM424n1SGmu/sVolLk16beyhWlqQFeYA10USKQD2aromSSQCXX8IgacWBrm6Fuq5GtQD1Xb4LCxsYB05R/ZVj2ePbPyeFsc9xGhtZWTixQOIeQXdhutji/EDCTDC8eI7/wDIWJWvMSST1PVLLR3QXyxdqxrWj/MbUvBLKHMPUcqlzecEFSFk76qUoOaBo+MPrqNCESOBpHOx4oUacdVG96N+qQi5zoN/S0zWjLEB05j21VQ+G5paS5ryeo8oC3/hz4eZng5GSB4LdKBo2r3EPhPEkscMynQzj6Y5nWx/oD0KVsiphlZuMbgvFOJYHL8qRPEXECFx1039l1uD8UcO4ixjXkwTE1yu/wB1wUsOVh5LoZoZI52/U1wII+46Ifg+S/AkDu4epslVjllHoGR8RcJxS8OyQ9zb8rdSuU4t8RvynOGLHyMr6jusZ8JJJELrPcoYjlsAR8p/0pTCC+TKokySW4lxJHfqpsHIR5qU2Y07jq1xB6bJ/lpWj+We2hVs9USJ5JtsXO79Tzp+FOQySksc/lB6N0CixkoDrYd+yIxrmi+V1+gTLkzW8tBuyeTLfAwthI8Q7lFZDI42Wlo7lZ8kUhnJ5S8A1WmyR+tGa+QAF73F3e1dxeMZOMQDLzM7FUacBTmlpQ5pGMbyghzj26Jk6Lx4c6MPj5WP9Op7Kt7rBjnmaQ5rzp+FsxzeLE17q5iP6dlNhypk+qbmUbtMpCRfqdkk1j9QSTDAJJNndO013pMkrIrSSJSQCSSSQBMZvPkRt7uC7GSduJE6UjUaAdyuW4RH4nEIh0BtavHZRUUe2vNSqXUOdM9zjJI4uNucbPqU1OLuVrbKWPG6SS7pg/ur4Lb0FV2Wdy018fiufN6VW49EOkJvsEQtY46t/Cm91p4GF8n3UbtdE8eM4kPDhCSq5guk+GI8PE8UzU6TdthVOG4j82fwYCG6alE4jwrO4dcnM2SJuhkj/p9+yN1X8WEvTUllbEyR2O0Rh+pA2KofNPcwxuaSCdHIWJmGcCN51VyRrmE8tURqCFnR0lPKMnDGPxSHxo2j+HMP5kX36j0XLZcJx53R8wcBs4f1DutqXPc1hiJDj1tZs0bsnHL42l0kRPOANm9CiWltQU4x31Ud05JGitR3Ov0UUkqQBYXO5qBIVxm22qjwrh8+e+QQAXG0us9T2TMdz+/UdQnyrGy8FOaYfZZ+MfOSa7q1myUyr1PVUGuppA3KSPJeYtSZPk1ok7aLLnxzRewadQrJJce5TlhI11TmVjHOTNmDRXeGuDXuBP1DQKM+MwBzmup3RuyHiE/NR9BzLTe45rLjeWukUkzjQUA6SVe6SAwUkk9GwO60IgfwkTZtIgjcJkAkkkkBp/D7bzS79LVc4wxsmbE3m/o1HZD+G2fzpPZqs8RaBkh4FEtpO8YtMMdq1NY3kYBQ7Jk4aTsExBG4WDt0W5ViE8lnv2VdHB01QeK5g578PJErCR0Ndl1+BxOF8BfCQXuGodqD7jquHY0vcGtBLnGgB1V98Odwh7JJIXsaReuoRTs26CbgULs1mZjgRNI/iQjYHu1U83IbAHMkBBGgPdWsPiTsmBsrwWA9Cs3juRFKGtBBeDeiis6xZ5P4/ONlb4ZkPh4i2WDZ7eV4HUFViAWi9T2pDLzFMC2wfRCaWbAIMqVrfpBtvsVWtaOXjk4LMtvmY5xBcdaWbqVUVs6vcGwjxDiWPiNomV1bqipRyPieHxPcyRptrmmiCmb1TB4Y3BjONjYolnY7mlLNGR1sCe/oud+JsTDgiyHjHMM0bwecH6uboR+Vl8M+N/iPhmIcXFzIfDLy8mSEOcXHqT1KyOJcTz+J5ByOIZBmkOpPKAL9gryylmoykyl2p5buaQm7A6ITRzHT8pSEm9bKNAwEBo6qD/LIMW26H3USSetK7JAxrSXSVXoqUrmh2hJHsgZY6BlbYLrJ0Oibh8YdOS7dmoSfJYoDfup8Pbcpd/l/Kub05s9W8NBRcdFIhQJCSSLLN8z/AP7JKBD7NCWvQtSTDHSSSVkSSSSASSSSA6D4f0xXdCXqWe+8gjUhopNwIVhX3eVCc3M8+qM7/Vv4ZyTA2t/tal4XMNP7pNaApO0baxdmlZ9t3GqLdt6lCkOlp2mwP+iES8jQymKVkjd2ODhXovQOGcSw8/EJmIfY8zHAWPded6A/8p45XxO5o3Fp9Cg67jJwWz4Zx8RgY3Uxi9lyrcLLD3snbT2HX1W1Fxc4LmDJPlLRThss/N4wzJyXyMNA/uoqLVJ0bo9wqb3B8x1oBWsvKD43EnUjRUYzzlu5PVPFNrU4TmhjJsWXzQyf0lDfw8OMnykolDDVHchUWg2QNS09OyaPJkhkLmE3aZ45SdpOaWmngtPYhMrw4hBkN5cmOzX1bEKrO2Jrv4Ly9nrum0/4Ghvd/wB2pOIHdDJ7WhGVQI5tD3V+KgwVoqI+oaq60nlGh90QePs0pBFHUHdVZGAa9FZLgTt+UCa+2iFZ8xWfy1RGlbI0Li51gUKoIMm3dFaOUNVRy0e0xITBwKa0mKJy2tJbbNNPqP8AsklUB3hBPU0NUlXBstJJJWRJJJIBJJJIDpOD+XAj03UC2pH3r5lYwBy4UYOp5Ruqw+p3q4pZ9R1eCJKMhpuicuAJ/uhvJcNdvQrJ02gyO0ITwm21uhyWDWtJ4DuOyGO/7DGlE6Da0SNhkdQoepKseBHE3mcbdWgQ006CfGjn4e13hh7Cwb+y5afF+XIJNA7ei6jDymtwGscdm9eqws8CfmaLSvFZWM9zRQLjdJQgl5LL+yryMkBprvL6qePleECHAAXuq0z9uVp7nQNcQBbtLVMEE+ynk5PikNjFDuUFpB1O3VGhvlIk0pNcQVEUdL+ycbm0jlHtsgPQqBjkaLINeigDrpuitmLSLGnWkKll7CuneqsMlLdND9k1QybjlPoVIwtF+GS4dhuhUlnSbpGyAUKPoFWe42QQpuBbo5rgVB/MQOvsg8rwE8W01ukHg0B2UiDyk/ZBY4c3qeqrFz5jcx7pw49So3v6JFXpiqvgkc9xDCQTaSk4HmPkh36lJAHOPFzPHJs4ga+pTjHi/R36pJJfSP8ALQ19H7lROPFf0dB1SSQIQx4v0fuU5x4gNG9R1KSSIPro4o2DGaA3+lVvCZy1y/ukkr8n4urw9n8GOvoCH4Ef6f3SSXPk6qr5LGgkAaaIeHEwyOtvXukkn8Y38miyNjR5RSaSNh3G/qkkm1/xanD4o3YzrbdAAaqlPExoJDaKSSnLtje2VlRsAFDe+qrGCMiuUV6JJKsOmWXZvAjr6fwSpeDH+n90klaTshj5q5dOyJ4TAR5d0kkivaBY2zopiJnKTy9kklNVuoOY0OIA6qxFEwNBA1rukkjI8bdxZaxpZqOqg+CME03p3SSUx0AZETA0ENonfVVWwx89culd0klo5sxTDHQHL17pvCZvy/ukkhjRAxtbJJJJG//Z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8" name="Picture 8" descr="http://s3.amazonaws.com/rapgenius/cm-29490-050938f1f39e78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3625" y="1165363"/>
            <a:ext cx="4476750" cy="33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No, 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57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OK, but this talk is still TL;DR of it.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Feel of Groovy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Teasers and essentials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earn+c+in+21+days_7ee339_31816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6000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with Groovy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12" y="1352061"/>
            <a:ext cx="5240575" cy="339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and Groovy – bros forever</a:t>
            </a:r>
            <a:endParaRPr lang="en-US" dirty="0"/>
          </a:p>
        </p:txBody>
      </p:sp>
      <p:pic>
        <p:nvPicPr>
          <p:cNvPr id="3" name="Picture 2" descr="http://operkor.net/wp-content/uploads/2012/03/3946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94" y="1587264"/>
            <a:ext cx="4502011" cy="300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25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Powerful as Scala, </a:t>
            </a:r>
            <a:br>
              <a:rPr lang="en-US" dirty="0" smtClean="0"/>
            </a:br>
            <a:r>
              <a:rPr lang="en-US" dirty="0" smtClean="0"/>
              <a:t>Java-friendly as… Java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26" y="1477108"/>
            <a:ext cx="2887471" cy="33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syntax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15124" y="1162365"/>
            <a:ext cx="55137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enlo" charset="0"/>
              </a:rPr>
              <a:t>import </a:t>
            </a:r>
            <a:r>
              <a:rPr lang="en-US" sz="1400" dirty="0" err="1">
                <a:latin typeface="Menlo" charset="0"/>
              </a:rPr>
              <a:t>java.util</a:t>
            </a:r>
            <a:r>
              <a:rPr lang="en-US" sz="1400" dirty="0">
                <a:latin typeface="Menlo" charset="0"/>
              </a:rPr>
              <a:t>.*; </a:t>
            </a: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>// Java</a:t>
            </a:r>
            <a:br>
              <a:rPr lang="en-US" sz="1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1400" dirty="0">
                <a:solidFill>
                  <a:srgbClr val="000000"/>
                </a:solidFill>
                <a:latin typeface="Menlo" charset="0"/>
              </a:rPr>
              <a:t>Date today = new Date(); </a:t>
            </a: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>// Java</a:t>
            </a:r>
            <a:br>
              <a:rPr lang="en-US" sz="1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/>
            </a:r>
            <a:br>
              <a:rPr lang="en-US" sz="1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1400" dirty="0">
                <a:solidFill>
                  <a:srgbClr val="000000"/>
                </a:solidFill>
                <a:latin typeface="Menlo" charset="0"/>
              </a:rPr>
              <a:t>today = new Date() </a:t>
            </a: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>// Groovy</a:t>
            </a:r>
            <a:br>
              <a:rPr lang="en-US" sz="1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/>
            </a:r>
            <a:br>
              <a:rPr lang="en-US" sz="1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1400" dirty="0">
                <a:solidFill>
                  <a:srgbClr val="000000"/>
                </a:solidFill>
                <a:latin typeface="Menlo" charset="0"/>
              </a:rPr>
              <a:t>require </a:t>
            </a:r>
            <a:r>
              <a:rPr lang="en-US" sz="1400" b="1" dirty="0">
                <a:solidFill>
                  <a:srgbClr val="008000"/>
                </a:solidFill>
                <a:latin typeface="Menlo" charset="0"/>
              </a:rPr>
              <a:t>'date' </a:t>
            </a: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># Ruby</a:t>
            </a:r>
            <a:br>
              <a:rPr lang="en-US" sz="1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1400" dirty="0">
                <a:solidFill>
                  <a:srgbClr val="000000"/>
                </a:solidFill>
                <a:latin typeface="Menlo" charset="0"/>
              </a:rPr>
              <a:t>today = </a:t>
            </a:r>
            <a:r>
              <a:rPr lang="en-US" sz="1400" dirty="0" err="1">
                <a:solidFill>
                  <a:srgbClr val="000000"/>
                </a:solidFill>
                <a:latin typeface="Menlo" charset="0"/>
              </a:rPr>
              <a:t>Date.new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># Ruby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Menlo" charset="0"/>
              </a:rPr>
            </a:br>
            <a:r>
              <a:rPr lang="en-US" sz="1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Menlo" charset="0"/>
              </a:rPr>
            </a:br>
            <a:r>
              <a:rPr lang="en-US" sz="1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Menlo" charset="0"/>
              </a:rPr>
            </a:br>
            <a:r>
              <a:rPr lang="en-US" sz="1400" dirty="0">
                <a:solidFill>
                  <a:srgbClr val="000000"/>
                </a:solidFill>
                <a:latin typeface="Menlo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Menlo" charset="0"/>
              </a:rPr>
              <a:t>java.util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._ </a:t>
            </a: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>// Scala</a:t>
            </a:r>
            <a:br>
              <a:rPr lang="en-US" sz="1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Menlo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today = new Date </a:t>
            </a: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>// Scala</a:t>
            </a:r>
            <a:br>
              <a:rPr lang="en-US" sz="1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/>
            </a:r>
            <a:br>
              <a:rPr lang="en-US" sz="1400" i="1" dirty="0">
                <a:solidFill>
                  <a:srgbClr val="808080"/>
                </a:solidFill>
                <a:latin typeface="Menlo" charset="0"/>
              </a:rPr>
            </a:br>
            <a:r>
              <a:rPr lang="en-US" sz="1400" dirty="0">
                <a:solidFill>
                  <a:srgbClr val="000000"/>
                </a:solidFill>
                <a:latin typeface="Menlo" charset="0"/>
              </a:rPr>
              <a:t>(import '(</a:t>
            </a:r>
            <a:r>
              <a:rPr lang="en-US" sz="1400" dirty="0" err="1">
                <a:solidFill>
                  <a:srgbClr val="000000"/>
                </a:solidFill>
                <a:latin typeface="Menlo" charset="0"/>
              </a:rPr>
              <a:t>java.util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Date)) </a:t>
            </a: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>; </a:t>
            </a:r>
            <a:r>
              <a:rPr lang="en-US" sz="1400" i="1" dirty="0" err="1">
                <a:solidFill>
                  <a:srgbClr val="808080"/>
                </a:solidFill>
                <a:latin typeface="Menlo" charset="0"/>
              </a:rPr>
              <a:t>Clojure</a:t>
            </a:r>
            <a:r>
              <a:rPr lang="en-US" sz="1400" b="1" dirty="0">
                <a:solidFill>
                  <a:srgbClr val="008000"/>
                </a:solidFill>
                <a:latin typeface="Menlo" charset="0"/>
              </a:rPr>
              <a:t/>
            </a:r>
            <a:br>
              <a:rPr lang="en-US" sz="1400" b="1" dirty="0">
                <a:solidFill>
                  <a:srgbClr val="008000"/>
                </a:solidFill>
                <a:latin typeface="Menlo" charset="0"/>
              </a:rPr>
            </a:br>
            <a:r>
              <a:rPr lang="en-US" sz="1400" b="1" dirty="0">
                <a:solidFill>
                  <a:srgbClr val="008000"/>
                </a:solidFill>
                <a:latin typeface="Menlo" charset="0"/>
              </a:rPr>
              <a:t>        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Menlo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today (new Date)) </a:t>
            </a: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>; </a:t>
            </a:r>
            <a:r>
              <a:rPr lang="en-US" sz="1400" i="1" dirty="0" err="1">
                <a:solidFill>
                  <a:srgbClr val="808080"/>
                </a:solidFill>
                <a:latin typeface="Menlo" charset="0"/>
              </a:rPr>
              <a:t>Clojure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Menlo" charset="0"/>
              </a:rPr>
            </a:b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       (</a:t>
            </a:r>
            <a:r>
              <a:rPr lang="en-US" sz="1400" dirty="0" err="1">
                <a:solidFill>
                  <a:srgbClr val="000000"/>
                </a:solidFill>
                <a:latin typeface="Menlo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> today (Date.)) </a:t>
            </a: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>; </a:t>
            </a:r>
            <a:r>
              <a:rPr lang="en-US" sz="1400" i="1" dirty="0" err="1">
                <a:solidFill>
                  <a:srgbClr val="808080"/>
                </a:solidFill>
                <a:latin typeface="Menlo" charset="0"/>
              </a:rPr>
              <a:t>Clojure</a:t>
            </a:r>
            <a:r>
              <a:rPr lang="en-US" sz="1400" i="1" dirty="0">
                <a:solidFill>
                  <a:srgbClr val="808080"/>
                </a:solidFill>
                <a:latin typeface="Menlo" charset="0"/>
              </a:rPr>
              <a:t> alternative</a:t>
            </a:r>
            <a:r>
              <a:rPr lang="en-US" sz="14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Menlo" charset="0"/>
              </a:rPr>
            </a:br>
            <a:endParaRPr lang="en-US" sz="14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5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Much more powerful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453" y="1209684"/>
            <a:ext cx="5573093" cy="32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6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Teasers: Closures and IO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00200" y="1360703"/>
            <a:ext cx="5943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number =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0</a:t>
            </a:r>
            <a:br>
              <a:rPr lang="en-US" dirty="0">
                <a:solidFill>
                  <a:srgbClr val="0000FF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File(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b="1" dirty="0" err="1">
                <a:solidFill>
                  <a:srgbClr val="008000"/>
                </a:solidFill>
                <a:latin typeface="Menlo" charset="0"/>
              </a:rPr>
              <a:t>data.txt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eachLine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{ line -&gt;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number++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$number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$line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"</a:t>
            </a:r>
            <a:br>
              <a:rPr lang="en-US" b="1" dirty="0">
                <a:solidFill>
                  <a:srgbClr val="008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874462"/>
            <a:ext cx="199683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05930"/>
                </a:solidFill>
                <a:latin typeface="Dosis ExtraBold"/>
                <a:ea typeface="+mj-ea"/>
                <a:cs typeface="Dosis ExtraBold"/>
              </a:defRPr>
            </a:lvl1pPr>
          </a:lstStyle>
          <a:p>
            <a:pPr algn="l"/>
            <a:r>
              <a:rPr lang="en-US" sz="3200" dirty="0" smtClean="0"/>
              <a:t>Output: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457200" y="38429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urier New" panose="02070309020205020404" pitchFamily="49" charset="0"/>
              </a:rPr>
              <a:t>1: first line</a:t>
            </a:r>
          </a:p>
          <a:p>
            <a:r>
              <a:rPr lang="en-GB" dirty="0" smtClean="0">
                <a:latin typeface="Courier New" panose="02070309020205020404" pitchFamily="49" charset="0"/>
              </a:rPr>
              <a:t>2</a:t>
            </a:r>
            <a:r>
              <a:rPr lang="en-GB" dirty="0">
                <a:latin typeface="Courier New" panose="02070309020205020404" pitchFamily="49" charset="0"/>
              </a:rPr>
              <a:t>: second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speaker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903884">
            <a:off x="5089883" y="1137463"/>
            <a:ext cx="1646274" cy="577066"/>
          </a:xfrm>
          <a:prstGeom prst="rect">
            <a:avLst/>
          </a:prstGeom>
          <a:noFill/>
        </p:spPr>
        <p:txBody>
          <a:bodyPr wrap="none" lIns="68565" tIns="34283" rIns="68565" bIns="34283" rtlCol="0">
            <a:spAutoFit/>
          </a:bodyPr>
          <a:lstStyle/>
          <a:p>
            <a:r>
              <a:rPr lang="en-US" sz="3300" dirty="0">
                <a:solidFill>
                  <a:srgbClr val="19741A"/>
                </a:solidFill>
                <a:latin typeface="Dosis Regular"/>
                <a:cs typeface="Dosis Regular"/>
              </a:rPr>
              <a:t>@</a:t>
            </a:r>
            <a:r>
              <a:rPr lang="en-US" sz="33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GB" sz="33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  <p:sp>
        <p:nvSpPr>
          <p:cNvPr id="5" name="Rectangle 4"/>
          <p:cNvSpPr/>
          <p:nvPr/>
        </p:nvSpPr>
        <p:spPr>
          <a:xfrm rot="1896391">
            <a:off x="1920685" y="1732995"/>
            <a:ext cx="3340712" cy="577066"/>
          </a:xfrm>
          <a:prstGeom prst="rect">
            <a:avLst/>
          </a:prstGeom>
        </p:spPr>
        <p:txBody>
          <a:bodyPr wrap="none" lIns="68565" tIns="34283" rIns="68565" bIns="34283">
            <a:spAutoFit/>
          </a:bodyPr>
          <a:lstStyle/>
          <a:p>
            <a:r>
              <a:rPr lang="en-GB" sz="3300" dirty="0">
                <a:solidFill>
                  <a:srgbClr val="19741A"/>
                </a:solidFill>
                <a:latin typeface="Dosis Regular"/>
                <a:cs typeface="Dosis Regular"/>
              </a:rPr>
              <a:t>github.com/</a:t>
            </a:r>
            <a:r>
              <a:rPr lang="en-GB" sz="33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GB" sz="33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0318">
            <a:off x="5758615" y="1973702"/>
            <a:ext cx="2870654" cy="243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4721" y="2159512"/>
            <a:ext cx="2683097" cy="577079"/>
          </a:xfrm>
          <a:prstGeom prst="rect">
            <a:avLst/>
          </a:prstGeom>
        </p:spPr>
        <p:txBody>
          <a:bodyPr wrap="none" lIns="68579" tIns="34289" rIns="68579" bIns="34289">
            <a:spAutoFit/>
          </a:bodyPr>
          <a:lstStyle/>
          <a:p>
            <a:r>
              <a:rPr lang="en-GB" sz="3300" dirty="0">
                <a:solidFill>
                  <a:srgbClr val="19741A"/>
                </a:solidFill>
                <a:latin typeface="Dosis Regular"/>
                <a:cs typeface="Dosis Regular"/>
              </a:rPr>
              <a:t>linkd.in/</a:t>
            </a:r>
            <a:r>
              <a:rPr lang="en-GB" sz="33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GB" sz="33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4" y="2850439"/>
            <a:ext cx="4129343" cy="1527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82192" y="4427730"/>
            <a:ext cx="7049982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3300" dirty="0" err="1">
                <a:solidFill>
                  <a:srgbClr val="19741A"/>
                </a:solidFill>
                <a:latin typeface="Dosis Regular"/>
                <a:cs typeface="Dosis Regular"/>
              </a:rPr>
              <a:t>stackoverflow.com</a:t>
            </a:r>
            <a:r>
              <a:rPr lang="en-US" sz="3300" dirty="0">
                <a:solidFill>
                  <a:srgbClr val="19741A"/>
                </a:solidFill>
                <a:latin typeface="Dosis Regular"/>
                <a:cs typeface="Dosis Regular"/>
              </a:rPr>
              <a:t>/users/402053/</a:t>
            </a:r>
            <a:r>
              <a:rPr lang="en-US" sz="3300" dirty="0" err="1">
                <a:solidFill>
                  <a:srgbClr val="19741A"/>
                </a:solidFill>
                <a:latin typeface="Dosis Regular"/>
                <a:cs typeface="Dosis Regular"/>
              </a:rPr>
              <a:t>jbaruch</a:t>
            </a:r>
            <a:endParaRPr lang="en-US" sz="3300" dirty="0">
              <a:solidFill>
                <a:srgbClr val="19741A"/>
              </a:solidFill>
              <a:latin typeface="Dosis Regular"/>
              <a:cs typeface="Dosi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32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Teasers: Collections and properties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15123" y="1145942"/>
            <a:ext cx="5513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classes = [String, List, File]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for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clazz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in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classes)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clazz.package.name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39929" y="2763442"/>
            <a:ext cx="14253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java.lang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java.util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java.io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000359"/>
            <a:ext cx="199683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05930"/>
                </a:solidFill>
                <a:latin typeface="Dosis ExtraBold"/>
                <a:ea typeface="+mj-ea"/>
                <a:cs typeface="Dosis ExtraBold"/>
              </a:defRPr>
            </a:lvl1pPr>
          </a:lstStyle>
          <a:p>
            <a:pPr algn="l"/>
            <a:r>
              <a:rPr lang="en-US" sz="3200" dirty="0" smtClean="0"/>
              <a:t>Output:</a:t>
            </a:r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3592605"/>
            <a:ext cx="199683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05930"/>
                </a:solidFill>
                <a:latin typeface="Dosis ExtraBold"/>
                <a:ea typeface="+mj-ea"/>
                <a:cs typeface="Dosis ExtraBold"/>
              </a:defRPr>
            </a:lvl1pPr>
          </a:lstStyle>
          <a:p>
            <a:pPr algn="l"/>
            <a:r>
              <a:rPr lang="en-US" sz="3200" dirty="0" smtClean="0"/>
              <a:t>Or even: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39929" y="4427844"/>
            <a:ext cx="6265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Menlo" charset="0"/>
              </a:rPr>
              <a:t>println</a:t>
            </a:r>
            <a:r>
              <a:rPr lang="en-US" dirty="0" smtClean="0">
                <a:latin typeface="Menlo" charset="0"/>
              </a:rPr>
              <a:t>([</a:t>
            </a:r>
            <a:r>
              <a:rPr lang="en-US" dirty="0">
                <a:latin typeface="Menlo" charset="0"/>
              </a:rPr>
              <a:t>String, List, File].</a:t>
            </a:r>
            <a:r>
              <a:rPr lang="en-US" dirty="0" err="1" smtClean="0">
                <a:latin typeface="Menlo" charset="0"/>
              </a:rPr>
              <a:t>package.name</a:t>
            </a:r>
            <a:r>
              <a:rPr lang="en-US" dirty="0" smtClean="0">
                <a:latin typeface="Menlo" charset="0"/>
              </a:rPr>
              <a:t>)</a:t>
            </a:r>
            <a:r>
              <a:rPr lang="en-US" dirty="0">
                <a:latin typeface="Menlo" charset="0"/>
              </a:rPr>
              <a:t/>
            </a:r>
            <a:br>
              <a:rPr lang="en-US" dirty="0">
                <a:latin typeface="Menlo" charset="0"/>
              </a:rPr>
            </a:br>
            <a:endParaRPr lang="en-US" dirty="0"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3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</a:t>
            </a:r>
            <a:r>
              <a:rPr lang="en-US" dirty="0" err="1" smtClean="0"/>
              <a:t>gotta</a:t>
            </a:r>
            <a:r>
              <a:rPr lang="en-US" dirty="0" smtClean="0"/>
              <a:t> hurt. Or not.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45662" y="1703447"/>
            <a:ext cx="77411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</a:rPr>
              <a:t>&lt;?xml version="1.0" ?&gt;</a:t>
            </a:r>
          </a:p>
          <a:p>
            <a:r>
              <a:rPr lang="en-GB" sz="1600" dirty="0">
                <a:latin typeface="Courier New" panose="02070309020205020404" pitchFamily="49" charset="0"/>
              </a:rPr>
              <a:t>&lt;customers&gt;</a:t>
            </a:r>
          </a:p>
          <a:p>
            <a:r>
              <a:rPr lang="ru-RU" sz="1600" dirty="0">
                <a:latin typeface="Courier New" panose="02070309020205020404" pitchFamily="49" charset="0"/>
              </a:rPr>
              <a:t>	</a:t>
            </a:r>
            <a:r>
              <a:rPr lang="en-GB" sz="1600" dirty="0">
                <a:latin typeface="Courier New" panose="02070309020205020404" pitchFamily="49" charset="0"/>
              </a:rPr>
              <a:t>&lt;corporate&gt;</a:t>
            </a:r>
          </a:p>
          <a:p>
            <a:r>
              <a:rPr lang="ru-RU" sz="1600" dirty="0">
                <a:latin typeface="Courier New" panose="02070309020205020404" pitchFamily="49" charset="0"/>
              </a:rPr>
              <a:t>		</a:t>
            </a:r>
            <a:r>
              <a:rPr lang="en-GB" sz="1600" dirty="0">
                <a:latin typeface="Courier New" panose="02070309020205020404" pitchFamily="49" charset="0"/>
              </a:rPr>
              <a:t>&lt;customer </a:t>
            </a:r>
            <a:r>
              <a:rPr lang="en-GB" sz="1600" dirty="0" smtClean="0">
                <a:latin typeface="Courier New" panose="02070309020205020404" pitchFamily="49" charset="0"/>
              </a:rPr>
              <a:t>name=</a:t>
            </a:r>
            <a:r>
              <a:rPr lang="en-GB" sz="1600" dirty="0">
                <a:latin typeface="Courier New" panose="02070309020205020404" pitchFamily="49" charset="0"/>
              </a:rPr>
              <a:t>"</a:t>
            </a:r>
            <a:r>
              <a:rPr lang="en-GB" sz="1600" dirty="0" smtClean="0">
                <a:latin typeface="Courier New" panose="02070309020205020404" pitchFamily="49" charset="0"/>
              </a:rPr>
              <a:t>Satya </a:t>
            </a:r>
            <a:r>
              <a:rPr lang="en-GB" sz="1600" dirty="0">
                <a:latin typeface="Courier New" panose="02070309020205020404" pitchFamily="49" charset="0"/>
              </a:rPr>
              <a:t>Nadella" company="Microsoft" /&gt;</a:t>
            </a:r>
          </a:p>
          <a:p>
            <a:r>
              <a:rPr lang="ru-RU" sz="1600" dirty="0">
                <a:latin typeface="Courier New" panose="02070309020205020404" pitchFamily="49" charset="0"/>
              </a:rPr>
              <a:t>		</a:t>
            </a:r>
            <a:r>
              <a:rPr lang="en-GB" sz="1600" dirty="0">
                <a:latin typeface="Courier New" panose="02070309020205020404" pitchFamily="49" charset="0"/>
              </a:rPr>
              <a:t>&lt;customer name="Tim Cook" company="Apple" /&gt;</a:t>
            </a:r>
          </a:p>
          <a:p>
            <a:r>
              <a:rPr lang="ru-RU" sz="1600" dirty="0">
                <a:latin typeface="Courier New" panose="02070309020205020404" pitchFamily="49" charset="0"/>
              </a:rPr>
              <a:t>		</a:t>
            </a:r>
            <a:r>
              <a:rPr lang="en-GB" sz="1600" dirty="0">
                <a:latin typeface="Courier New" panose="02070309020205020404" pitchFamily="49" charset="0"/>
              </a:rPr>
              <a:t>&lt;customer name="Larry Ellison" company="Oracle" /&gt;</a:t>
            </a:r>
          </a:p>
          <a:p>
            <a:r>
              <a:rPr lang="ru-RU" sz="1600" dirty="0">
                <a:latin typeface="Courier New" panose="02070309020205020404" pitchFamily="49" charset="0"/>
              </a:rPr>
              <a:t>	</a:t>
            </a:r>
            <a:r>
              <a:rPr lang="en-GB" sz="1600" dirty="0">
                <a:latin typeface="Courier New" panose="02070309020205020404" pitchFamily="49" charset="0"/>
              </a:rPr>
              <a:t>&lt;/corporate&gt;</a:t>
            </a:r>
          </a:p>
          <a:p>
            <a:r>
              <a:rPr lang="ru-RU" sz="1600" dirty="0">
                <a:latin typeface="Courier New" panose="02070309020205020404" pitchFamily="49" charset="0"/>
              </a:rPr>
              <a:t>	</a:t>
            </a:r>
            <a:r>
              <a:rPr lang="en-GB" sz="1600" dirty="0">
                <a:latin typeface="Courier New" panose="02070309020205020404" pitchFamily="49" charset="0"/>
              </a:rPr>
              <a:t>&lt;consumer&gt;</a:t>
            </a:r>
          </a:p>
          <a:p>
            <a:r>
              <a:rPr lang="ru-RU" sz="1600" dirty="0">
                <a:latin typeface="Courier New" panose="02070309020205020404" pitchFamily="49" charset="0"/>
              </a:rPr>
              <a:t>		</a:t>
            </a:r>
            <a:r>
              <a:rPr lang="en-GB" sz="1600" dirty="0">
                <a:latin typeface="Courier New" panose="02070309020205020404" pitchFamily="49" charset="0"/>
              </a:rPr>
              <a:t>&lt;customer name="John Doe" /&gt;</a:t>
            </a:r>
          </a:p>
          <a:p>
            <a:r>
              <a:rPr lang="ru-RU" sz="1600" dirty="0">
                <a:latin typeface="Courier New" panose="02070309020205020404" pitchFamily="49" charset="0"/>
              </a:rPr>
              <a:t>		</a:t>
            </a:r>
            <a:r>
              <a:rPr lang="en-GB" sz="1600" dirty="0">
                <a:latin typeface="Courier New" panose="02070309020205020404" pitchFamily="49" charset="0"/>
              </a:rPr>
              <a:t>&lt;customer name="Jane Doe" /&gt;</a:t>
            </a:r>
          </a:p>
          <a:p>
            <a:r>
              <a:rPr lang="ru-RU" sz="1600" dirty="0">
                <a:latin typeface="Courier New" panose="02070309020205020404" pitchFamily="49" charset="0"/>
              </a:rPr>
              <a:t>	</a:t>
            </a:r>
            <a:r>
              <a:rPr lang="en-GB" sz="1600" dirty="0">
                <a:latin typeface="Courier New" panose="02070309020205020404" pitchFamily="49" charset="0"/>
              </a:rPr>
              <a:t>&lt;/consumer&gt;</a:t>
            </a:r>
          </a:p>
          <a:p>
            <a:r>
              <a:rPr lang="en-GB" sz="1600" dirty="0">
                <a:latin typeface="Courier New" panose="02070309020205020404" pitchFamily="49" charset="0"/>
              </a:rPr>
              <a:t>&lt;/customers&gt;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46197"/>
            <a:ext cx="199683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05930"/>
                </a:solidFill>
                <a:latin typeface="Dosis ExtraBold"/>
                <a:ea typeface="+mj-ea"/>
                <a:cs typeface="Dosis ExtraBold"/>
              </a:defRPr>
            </a:lvl1pPr>
          </a:lstStyle>
          <a:p>
            <a:pPr algn="l"/>
            <a:r>
              <a:rPr lang="en-US" sz="3200" dirty="0" smtClean="0"/>
              <a:t>Given: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480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en-US" dirty="0" err="1"/>
              <a:t>gotta</a:t>
            </a:r>
            <a:r>
              <a:rPr lang="en-US" dirty="0"/>
              <a:t> hurt. Or not.</a:t>
            </a:r>
          </a:p>
        </p:txBody>
      </p:sp>
      <p:sp>
        <p:nvSpPr>
          <p:cNvPr id="3" name="Rectangle 2"/>
          <p:cNvSpPr/>
          <p:nvPr/>
        </p:nvSpPr>
        <p:spPr>
          <a:xfrm>
            <a:off x="429849" y="1279089"/>
            <a:ext cx="82843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customers =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XmlSlurper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().parse(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File(</a:t>
            </a:r>
            <a:r>
              <a:rPr lang="en-US" sz="1600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1600" b="1" dirty="0" err="1">
                <a:solidFill>
                  <a:srgbClr val="008000"/>
                </a:solidFill>
                <a:latin typeface="Menlo" charset="0"/>
              </a:rPr>
              <a:t>customers.xml</a:t>
            </a:r>
            <a:r>
              <a:rPr lang="en-US" sz="1600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))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for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(customer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customers.corporate.customer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) {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${</a:t>
            </a: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customer.@name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}</a:t>
            </a:r>
            <a:r>
              <a:rPr lang="en-US" sz="1600" b="1" dirty="0">
                <a:solidFill>
                  <a:srgbClr val="008000"/>
                </a:solidFill>
                <a:latin typeface="Menlo" charset="0"/>
              </a:rPr>
              <a:t> works for 	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${</a:t>
            </a: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customer.@company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}</a:t>
            </a:r>
            <a:r>
              <a:rPr lang="en-US" sz="1600" b="1" dirty="0">
                <a:solidFill>
                  <a:srgbClr val="008000"/>
                </a:solidFill>
                <a:latin typeface="Menlo" charset="0"/>
              </a:rPr>
              <a:t>"</a:t>
            </a:r>
            <a:br>
              <a:rPr lang="en-US" sz="1600" b="1" dirty="0">
                <a:solidFill>
                  <a:srgbClr val="008000"/>
                </a:solidFill>
                <a:latin typeface="Menlo" charset="0"/>
              </a:rPr>
            </a:br>
            <a:r>
              <a:rPr lang="en-US" sz="1600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9849" y="2356307"/>
            <a:ext cx="199683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05930"/>
                </a:solidFill>
                <a:latin typeface="Dosis ExtraBold"/>
                <a:ea typeface="+mj-ea"/>
                <a:cs typeface="Dosis ExtraBold"/>
              </a:defRPr>
            </a:lvl1pPr>
          </a:lstStyle>
          <a:p>
            <a:pPr algn="l"/>
            <a:r>
              <a:rPr lang="en-US" sz="3200" dirty="0" smtClean="0"/>
              <a:t>Output: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457199" y="3433525"/>
            <a:ext cx="5271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</a:rPr>
              <a:t>Satya </a:t>
            </a:r>
            <a:r>
              <a:rPr lang="en-GB" dirty="0" smtClean="0">
                <a:latin typeface="Courier New" panose="02070309020205020404" pitchFamily="49" charset="0"/>
              </a:rPr>
              <a:t>Nadella works </a:t>
            </a:r>
            <a:r>
              <a:rPr lang="en-GB" dirty="0">
                <a:latin typeface="Courier New" panose="02070309020205020404" pitchFamily="49" charset="0"/>
              </a:rPr>
              <a:t>for Microsoft</a:t>
            </a:r>
          </a:p>
          <a:p>
            <a:r>
              <a:rPr lang="en-GB" dirty="0" smtClean="0">
                <a:latin typeface="Courier New" panose="02070309020205020404" pitchFamily="49" charset="0"/>
              </a:rPr>
              <a:t>Tim Cook works </a:t>
            </a:r>
            <a:r>
              <a:rPr lang="en-GB" dirty="0">
                <a:latin typeface="Courier New" panose="02070309020205020404" pitchFamily="49" charset="0"/>
              </a:rPr>
              <a:t>for Apple</a:t>
            </a:r>
          </a:p>
          <a:p>
            <a:r>
              <a:rPr lang="en-GB" dirty="0">
                <a:latin typeface="Courier New" panose="02070309020205020404" pitchFamily="49" charset="0"/>
              </a:rPr>
              <a:t>Larry Ellison</a:t>
            </a:r>
            <a:r>
              <a:rPr lang="en-GB" dirty="0" smtClean="0">
                <a:latin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</a:rPr>
              <a:t>works for </a:t>
            </a:r>
            <a:r>
              <a:rPr lang="en-GB" dirty="0" smtClean="0">
                <a:latin typeface="Courier New" panose="02070309020205020404" pitchFamily="49" charset="0"/>
              </a:rPr>
              <a:t>Oracle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7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0"/>
            <a:ext cx="4888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Groovy executables in </a:t>
            </a:r>
            <a:r>
              <a:rPr lang="en-US" dirty="0" err="1" smtClean="0"/>
              <a:t>dist</a:t>
            </a:r>
            <a:endParaRPr lang="en-US" dirty="0"/>
          </a:p>
        </p:txBody>
      </p:sp>
      <p:pic>
        <p:nvPicPr>
          <p:cNvPr id="8" name="Picture 7" descr="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1497622"/>
            <a:ext cx="7353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support</a:t>
            </a:r>
            <a:endParaRPr lang="en-US" dirty="0"/>
          </a:p>
        </p:txBody>
      </p:sp>
      <p:pic>
        <p:nvPicPr>
          <p:cNvPr id="11" name="Picture 10" descr="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2862695"/>
            <a:ext cx="1295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support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2" y="1317913"/>
            <a:ext cx="1544782" cy="1544782"/>
          </a:xfrm>
          <a:prstGeom prst="rect">
            <a:avLst/>
          </a:prstGeom>
        </p:spPr>
      </p:pic>
      <p:pic>
        <p:nvPicPr>
          <p:cNvPr id="11" name="Picture 10" descr="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2862695"/>
            <a:ext cx="1295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9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support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92" y="1317913"/>
            <a:ext cx="1544782" cy="1544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6325" r="20619"/>
          <a:stretch/>
        </p:blipFill>
        <p:spPr>
          <a:xfrm>
            <a:off x="6172200" y="1317913"/>
            <a:ext cx="1461654" cy="1545359"/>
          </a:xfrm>
          <a:prstGeom prst="rect">
            <a:avLst/>
          </a:prstGeom>
        </p:spPr>
      </p:pic>
      <p:pic>
        <p:nvPicPr>
          <p:cNvPr id="11" name="Picture 10" descr="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2862695"/>
            <a:ext cx="1295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the code looks like, with a dynamic touch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492"/>
            <a:ext cx="9144000" cy="428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2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Looks like Java. Almost.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Anonymous inner classes (who needs them anyway)</a:t>
            </a:r>
          </a:p>
          <a:p>
            <a:r>
              <a:rPr lang="en-US" dirty="0" smtClean="0"/>
              <a:t>Multiple variables initialization in for loop (when did you use them last time?)</a:t>
            </a:r>
          </a:p>
          <a:p>
            <a:r>
              <a:rPr lang="en-US" dirty="0" smtClean="0"/>
              <a:t>Array creation with initialization (supported differently)</a:t>
            </a:r>
          </a:p>
          <a:p>
            <a:r>
              <a:rPr lang="en-US" dirty="0" smtClean="0"/>
              <a:t>Java 8 syntax (not sure how lambda expressions should be treated)</a:t>
            </a:r>
          </a:p>
          <a:p>
            <a:r>
              <a:rPr lang="en-US" dirty="0" smtClean="0"/>
              <a:t>Checked exceptions (we hate them too)</a:t>
            </a:r>
          </a:p>
          <a:p>
            <a:r>
              <a:rPr lang="en-US" dirty="0" smtClean="0"/>
              <a:t>Try-with-resources (usually not needed)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rid of the boilerplate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3286" y="2215881"/>
            <a:ext cx="65247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Menlo" charset="0"/>
              </a:rPr>
              <a:t>java.net.URLEncoder.</a:t>
            </a:r>
            <a:r>
              <a:rPr lang="en-US" i="1" dirty="0" err="1">
                <a:latin typeface="Menlo" charset="0"/>
              </a:rPr>
              <a:t>encode</a:t>
            </a:r>
            <a:r>
              <a:rPr lang="en-US" dirty="0">
                <a:latin typeface="Menlo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"a b"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"UTF-8"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 smtClean="0">
              <a:solidFill>
                <a:srgbClr val="000000"/>
              </a:solidFill>
              <a:latin typeface="Menlo" charset="0"/>
            </a:endParaRPr>
          </a:p>
          <a:p>
            <a:endParaRPr lang="en-US" dirty="0" smtClean="0">
              <a:solidFill>
                <a:srgbClr val="000000"/>
              </a:solidFill>
              <a:latin typeface="Menlo" charset="0"/>
            </a:endParaRPr>
          </a:p>
          <a:p>
            <a:endParaRPr lang="en-US" dirty="0">
              <a:solidFill>
                <a:srgbClr val="000000"/>
              </a:solidFill>
              <a:latin typeface="Menl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 err="1">
                <a:solidFill>
                  <a:srgbClr val="000000"/>
                </a:solidFill>
                <a:latin typeface="Menlo" charset="0"/>
              </a:rPr>
              <a:t>URLEncoder.</a:t>
            </a:r>
            <a:r>
              <a:rPr lang="en-US" i="1" dirty="0" err="1">
                <a:solidFill>
                  <a:srgbClr val="000000"/>
                </a:solidFill>
                <a:latin typeface="Menlo" charset="0"/>
              </a:rPr>
              <a:t>encode</a:t>
            </a:r>
            <a:r>
              <a:rPr lang="en-US" i="1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'a b'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'UTF-8'</a:t>
            </a:r>
            <a:br>
              <a:rPr lang="en-US" b="1" dirty="0">
                <a:solidFill>
                  <a:srgbClr val="008000"/>
                </a:solidFill>
                <a:latin typeface="Menlo" charset="0"/>
              </a:rPr>
            </a:br>
            <a:endParaRPr lang="en-US" b="1" dirty="0">
              <a:solidFill>
                <a:srgbClr val="008000"/>
              </a:solidFill>
              <a:latin typeface="Menl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3286" y="1496157"/>
            <a:ext cx="199683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05930"/>
                </a:solidFill>
                <a:latin typeface="Dosis ExtraBold"/>
                <a:ea typeface="+mj-ea"/>
                <a:cs typeface="Dosis ExtraBold"/>
              </a:defRPr>
            </a:lvl1pPr>
          </a:lstStyle>
          <a:p>
            <a:pPr algn="l"/>
            <a:r>
              <a:rPr lang="en-US" sz="3200" dirty="0" smtClean="0"/>
              <a:t>Java: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3285" y="2813205"/>
            <a:ext cx="199683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05930"/>
                </a:solidFill>
                <a:latin typeface="Dosis ExtraBold"/>
                <a:ea typeface="+mj-ea"/>
                <a:cs typeface="Dosis ExtraBold"/>
              </a:defRPr>
            </a:lvl1pPr>
          </a:lstStyle>
          <a:p>
            <a:pPr algn="l"/>
            <a:r>
              <a:rPr lang="en-US" sz="3200" dirty="0" smtClean="0"/>
              <a:t>Groovy: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imports: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err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groovy.lang</a:t>
            </a:r>
            <a:r>
              <a:rPr lang="en-GB" dirty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.*</a:t>
            </a:r>
            <a:endParaRPr lang="ru-RU" dirty="0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groovy.util</a:t>
            </a:r>
            <a:r>
              <a:rPr lang="en-GB" dirty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.*</a:t>
            </a:r>
            <a:endParaRPr lang="ru-RU" dirty="0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java.lang</a:t>
            </a:r>
            <a:r>
              <a:rPr lang="en-GB" dirty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.*</a:t>
            </a:r>
            <a:endParaRPr lang="ru-RU" dirty="0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java.util</a:t>
            </a:r>
            <a:r>
              <a:rPr lang="en-GB" dirty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.*</a:t>
            </a:r>
            <a:endParaRPr lang="ru-RU" dirty="0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java.net</a:t>
            </a:r>
            <a:r>
              <a:rPr lang="en-GB" dirty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.*</a:t>
            </a:r>
            <a:endParaRPr lang="ru-RU" dirty="0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java.io</a:t>
            </a:r>
            <a:r>
              <a:rPr lang="en-GB" dirty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.*</a:t>
            </a:r>
            <a:endParaRPr lang="ru-RU" dirty="0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java.math.BigInteger</a:t>
            </a:r>
            <a:endParaRPr lang="ru-RU" dirty="0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java.math.BigDecimal</a:t>
            </a:r>
            <a:endParaRPr lang="en-US" dirty="0">
              <a:solidFill>
                <a:schemeClr val="tx1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</a:p>
          <a:p>
            <a:r>
              <a:rPr lang="en-US" dirty="0" smtClean="0"/>
              <a:t>Sometimes dots before method calls</a:t>
            </a:r>
          </a:p>
          <a:p>
            <a:r>
              <a:rPr lang="en-US" dirty="0" smtClean="0"/>
              <a:t>Type declarations</a:t>
            </a:r>
          </a:p>
          <a:p>
            <a:r>
              <a:rPr lang="en-US" dirty="0" smtClean="0"/>
              <a:t>Type casts</a:t>
            </a:r>
          </a:p>
          <a:p>
            <a:r>
              <a:rPr lang="en-US" dirty="0" smtClean="0"/>
              <a:t>throws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 over Java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19568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0043"/>
                </a:solidFill>
              </a:rPr>
              <a:t>def</a:t>
            </a:r>
            <a:r>
              <a:rPr lang="en-US" b="1" dirty="0">
                <a:solidFill>
                  <a:srgbClr val="000043"/>
                </a:solidFill>
              </a:rPr>
              <a:t> </a:t>
            </a:r>
            <a:r>
              <a:rPr lang="en-US" dirty="0"/>
              <a:t>a = </a:t>
            </a:r>
            <a:r>
              <a:rPr lang="en-US" dirty="0">
                <a:solidFill>
                  <a:srgbClr val="0000FF"/>
                </a:solidFill>
              </a:rPr>
              <a:t>5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b="1" dirty="0" err="1">
                <a:solidFill>
                  <a:srgbClr val="000043"/>
                </a:solidFill>
              </a:rPr>
              <a:t>def</a:t>
            </a:r>
            <a:r>
              <a:rPr lang="en-US" b="1" dirty="0">
                <a:solidFill>
                  <a:srgbClr val="000043"/>
                </a:solidFill>
              </a:rPr>
              <a:t> </a:t>
            </a:r>
            <a:r>
              <a:rPr lang="en-US" dirty="0"/>
              <a:t>b = </a:t>
            </a:r>
            <a:r>
              <a:rPr lang="en-US" dirty="0">
                <a:solidFill>
                  <a:srgbClr val="0000FF"/>
                </a:solidFill>
              </a:rPr>
              <a:t>9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b="1" dirty="0">
                <a:solidFill>
                  <a:srgbClr val="000043"/>
                </a:solidFill>
              </a:rPr>
              <a:t>assert </a:t>
            </a:r>
            <a:r>
              <a:rPr lang="en-US" dirty="0"/>
              <a:t>b == a + 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000359"/>
            <a:ext cx="199683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05930"/>
                </a:solidFill>
                <a:latin typeface="Dosis ExtraBold"/>
                <a:ea typeface="+mj-ea"/>
                <a:cs typeface="Dosis ExtraBold"/>
              </a:defRPr>
            </a:lvl1pPr>
          </a:lstStyle>
          <a:p>
            <a:pPr algn="l"/>
            <a:r>
              <a:rPr lang="en-US" sz="3200" dirty="0" smtClean="0"/>
              <a:t>Output: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2785120"/>
            <a:ext cx="62256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</a:rPr>
              <a:t>Assertion failed:</a:t>
            </a:r>
          </a:p>
          <a:p>
            <a:r>
              <a:rPr lang="pt-BR" dirty="0" err="1">
                <a:latin typeface="Courier New" panose="02070309020205020404" pitchFamily="49" charset="0"/>
              </a:rPr>
              <a:t>assert</a:t>
            </a:r>
            <a:r>
              <a:rPr lang="pt-BR" dirty="0">
                <a:latin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</a:rPr>
              <a:t>b</a:t>
            </a:r>
            <a:r>
              <a:rPr lang="pt-BR" dirty="0">
                <a:latin typeface="Courier New" panose="02070309020205020404" pitchFamily="49" charset="0"/>
              </a:rPr>
              <a:t> == a + a</a:t>
            </a:r>
          </a:p>
          <a:p>
            <a:r>
              <a:rPr lang="ru-RU" dirty="0">
                <a:latin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</a:rPr>
              <a:t>| </a:t>
            </a:r>
            <a:r>
              <a:rPr lang="ru-RU" dirty="0" smtClean="0">
                <a:latin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</a:rPr>
              <a:t>| | | |</a:t>
            </a:r>
          </a:p>
          <a:p>
            <a:r>
              <a:rPr lang="ru-RU" dirty="0">
                <a:latin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</a:rPr>
              <a:t>9 </a:t>
            </a:r>
            <a:r>
              <a:rPr lang="ru-RU" dirty="0" smtClean="0">
                <a:latin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</a:rPr>
              <a:t>| 5 | 5</a:t>
            </a:r>
          </a:p>
          <a:p>
            <a:r>
              <a:rPr lang="en-US" dirty="0" smtClean="0">
                <a:latin typeface="Courier New" panose="02070309020205020404" pitchFamily="49" charset="0"/>
              </a:rPr>
              <a:t>	</a:t>
            </a:r>
            <a:r>
              <a:rPr lang="ru-RU" dirty="0">
                <a:latin typeface="Courier New" panose="02070309020205020404" pitchFamily="49" charset="0"/>
              </a:rPr>
              <a:t>	   </a:t>
            </a:r>
            <a:r>
              <a:rPr lang="en-GB" dirty="0">
                <a:latin typeface="Courier New" panose="02070309020205020404" pitchFamily="49" charset="0"/>
              </a:rPr>
              <a:t>| </a:t>
            </a:r>
            <a:r>
              <a:rPr lang="ru-RU" dirty="0">
                <a:latin typeface="Courier New" panose="02070309020205020404" pitchFamily="49" charset="0"/>
              </a:rPr>
              <a:t>  </a:t>
            </a:r>
            <a:r>
              <a:rPr lang="en-GB" dirty="0">
                <a:latin typeface="Courier New" panose="02070309020205020404" pitchFamily="49" charset="0"/>
              </a:rPr>
              <a:t>10 </a:t>
            </a:r>
            <a:r>
              <a:rPr lang="en-GB" dirty="0" smtClean="0">
                <a:latin typeface="Courier New" panose="02070309020205020404" pitchFamily="49" charset="0"/>
              </a:rPr>
              <a:t>	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</a:rPr>
              <a:t>	</a:t>
            </a:r>
            <a:r>
              <a:rPr lang="ru-RU" dirty="0">
                <a:latin typeface="Courier New" panose="02070309020205020404" pitchFamily="49" charset="0"/>
              </a:rPr>
              <a:t>	</a:t>
            </a:r>
            <a:r>
              <a:rPr lang="ru-RU" dirty="0" smtClean="0">
                <a:latin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</a:rPr>
              <a:t>false </a:t>
            </a:r>
          </a:p>
        </p:txBody>
      </p:sp>
    </p:spTree>
    <p:extLst>
      <p:ext uri="{BB962C8B-B14F-4D97-AF65-F5344CB8AC3E}">
        <p14:creationId xmlns:p14="http://schemas.microsoft.com/office/powerpoint/2010/main" val="3768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84419" y="1157680"/>
            <a:ext cx="532830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Course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String </a:t>
            </a:r>
            <a:r>
              <a:rPr lang="en-US" b="1" dirty="0" smtClean="0">
                <a:solidFill>
                  <a:srgbClr val="660E7A"/>
                </a:solidFill>
                <a:latin typeface="Menlo" charset="0"/>
              </a:rPr>
              <a:t>title</a:t>
            </a:r>
          </a:p>
          <a:p>
            <a:r>
              <a:rPr lang="en-US" b="1" dirty="0">
                <a:solidFill>
                  <a:srgbClr val="660E7A"/>
                </a:solidFill>
                <a:latin typeface="Menlo" charset="0"/>
              </a:rPr>
              <a:t/>
            </a:r>
            <a:br>
              <a:rPr lang="en-US" b="1" dirty="0">
                <a:solidFill>
                  <a:srgbClr val="660E7A"/>
                </a:solidFill>
                <a:latin typeface="Menlo" charset="0"/>
              </a:rPr>
            </a:br>
            <a:r>
              <a:rPr lang="en-US" b="1" dirty="0">
                <a:solidFill>
                  <a:srgbClr val="660E7A"/>
                </a:solidFill>
                <a:latin typeface="Menlo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Course (String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theTitle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b="1" dirty="0">
                <a:solidFill>
                  <a:srgbClr val="660E7A"/>
                </a:solidFill>
                <a:latin typeface="Menlo" charset="0"/>
              </a:rPr>
              <a:t>title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theTitle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String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getTitle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return </a:t>
            </a:r>
            <a:r>
              <a:rPr lang="en-US" b="1" dirty="0">
                <a:solidFill>
                  <a:srgbClr val="660E7A"/>
                </a:solidFill>
                <a:latin typeface="Menlo" charset="0"/>
              </a:rPr>
              <a:t>title</a:t>
            </a:r>
            <a:br>
              <a:rPr lang="en-US" b="1" dirty="0">
                <a:solidFill>
                  <a:srgbClr val="660E7A"/>
                </a:solidFill>
                <a:latin typeface="Menlo" charset="0"/>
              </a:rPr>
            </a:br>
            <a:r>
              <a:rPr lang="en-US" b="1" dirty="0">
                <a:solidFill>
                  <a:srgbClr val="660E7A"/>
                </a:solidFill>
                <a:latin typeface="Menlo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8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0" y="1774746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Course{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String </a:t>
            </a:r>
            <a:r>
              <a:rPr lang="en-US" b="1" dirty="0">
                <a:solidFill>
                  <a:srgbClr val="660E7A"/>
                </a:solidFill>
                <a:latin typeface="Menlo" charset="0"/>
              </a:rPr>
              <a:t>title</a:t>
            </a:r>
            <a:br>
              <a:rPr lang="en-US" b="1" dirty="0">
                <a:solidFill>
                  <a:srgbClr val="660E7A"/>
                </a:solidFill>
                <a:latin typeface="Menlo" charset="0"/>
              </a:rPr>
            </a:br>
            <a:r>
              <a:rPr lang="en-US" b="1" dirty="0">
                <a:solidFill>
                  <a:srgbClr val="660E7A"/>
                </a:solidFill>
                <a:latin typeface="Menlo" charset="0"/>
              </a:rPr>
              <a:t>    </a:t>
            </a:r>
            <a:br>
              <a:rPr lang="en-US" b="1" dirty="0">
                <a:solidFill>
                  <a:srgbClr val="660E7A"/>
                </a:solidFill>
                <a:latin typeface="Menlo" charset="0"/>
              </a:rPr>
            </a:br>
            <a:r>
              <a:rPr lang="en-US" b="1" dirty="0">
                <a:solidFill>
                  <a:srgbClr val="660E7A"/>
                </a:solidFill>
                <a:latin typeface="Menlo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Course (String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theTitle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b="1" dirty="0">
                <a:solidFill>
                  <a:srgbClr val="660E7A"/>
                </a:solidFill>
                <a:latin typeface="Menlo" charset="0"/>
              </a:rPr>
              <a:t>title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theTitle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79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71090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 a class</a:t>
            </a:r>
          </a:p>
          <a:p>
            <a:r>
              <a:rPr lang="en-US" dirty="0" smtClean="0"/>
              <a:t>Wraps top level script code in a main method</a:t>
            </a:r>
          </a:p>
          <a:p>
            <a:r>
              <a:rPr lang="en-US" dirty="0" smtClean="0"/>
              <a:t>Existing methods become members</a:t>
            </a:r>
          </a:p>
          <a:p>
            <a:r>
              <a:rPr lang="en-US" dirty="0" smtClean="0"/>
              <a:t>Existing classes used outside of the script</a:t>
            </a:r>
          </a:p>
        </p:txBody>
      </p:sp>
    </p:spTree>
    <p:extLst>
      <p:ext uri="{BB962C8B-B14F-4D97-AF65-F5344CB8AC3E}">
        <p14:creationId xmlns:p14="http://schemas.microsoft.com/office/powerpoint/2010/main" val="194937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7865" y="2948299"/>
            <a:ext cx="6563171" cy="1307506"/>
          </a:xfrm>
          <a:prstGeom prst="rect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87865" y="326563"/>
            <a:ext cx="6563171" cy="1307506"/>
          </a:xfrm>
          <a:prstGeom prst="rect">
            <a:avLst/>
          </a:prstGeom>
          <a:gradFill>
            <a:gsLst>
              <a:gs pos="0">
                <a:schemeClr val="accent3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87865" y="1640793"/>
            <a:ext cx="6563171" cy="130750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33144" y="569211"/>
            <a:ext cx="6930638" cy="3693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Course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String </a:t>
            </a:r>
            <a:r>
              <a:rPr lang="en-US" b="1" dirty="0">
                <a:solidFill>
                  <a:srgbClr val="660E7A"/>
                </a:solidFill>
                <a:latin typeface="Menlo" charset="0"/>
              </a:rPr>
              <a:t>title</a:t>
            </a:r>
            <a:br>
              <a:rPr lang="en-US" b="1" dirty="0">
                <a:solidFill>
                  <a:srgbClr val="660E7A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Course groovy =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Course(</a:t>
            </a:r>
            <a:r>
              <a:rPr lang="en-US" dirty="0">
                <a:solidFill>
                  <a:srgbClr val="008000"/>
                </a:solidFill>
                <a:latin typeface="Menlo" charset="0"/>
              </a:rPr>
              <a:t>title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'Groovy'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groovy.getTitle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 == 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'Groovy'</a:t>
            </a:r>
            <a:br>
              <a:rPr lang="en-US" b="1" dirty="0">
                <a:solidFill>
                  <a:srgbClr val="008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getTitleBackwards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(course) == 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b="1" dirty="0" err="1">
                <a:solidFill>
                  <a:srgbClr val="008000"/>
                </a:solidFill>
                <a:latin typeface="Menlo" charset="0"/>
              </a:rPr>
              <a:t>yvoorG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</a:t>
            </a:r>
            <a:br>
              <a:rPr lang="en-US" b="1" dirty="0">
                <a:solidFill>
                  <a:srgbClr val="008000"/>
                </a:solidFill>
                <a:latin typeface="Menlo" charset="0"/>
              </a:rPr>
            </a:br>
            <a:r>
              <a:rPr lang="en-US" b="1" dirty="0">
                <a:solidFill>
                  <a:srgbClr val="008000"/>
                </a:solidFill>
                <a:latin typeface="Menlo" charset="0"/>
              </a:rPr>
              <a:t/>
            </a:r>
            <a:br>
              <a:rPr lang="en-US" b="1" dirty="0">
                <a:solidFill>
                  <a:srgbClr val="008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String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getTitleBackwards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(course)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String title =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course.getTitle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title.reverse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003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492"/>
            <a:ext cx="9144000" cy="428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  <p:pic>
        <p:nvPicPr>
          <p:cNvPr id="10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7468" y="1231839"/>
            <a:ext cx="2475929" cy="203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0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concept, much more powerful usage</a:t>
            </a:r>
          </a:p>
          <a:p>
            <a:r>
              <a:rPr lang="en-US" dirty="0" smtClean="0"/>
              <a:t>Can appear at unexpected places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6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AST Transformations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8178" y="1328149"/>
            <a:ext cx="816764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43"/>
                </a:solidFill>
                <a:latin typeface="Menlo" charset="0"/>
              </a:rPr>
              <a:t>import </a:t>
            </a:r>
            <a:r>
              <a:rPr lang="en-US" sz="1200" dirty="0" err="1">
                <a:solidFill>
                  <a:srgbClr val="808000"/>
                </a:solidFill>
                <a:latin typeface="Menlo" charset="0"/>
              </a:rPr>
              <a:t>groovy.transform.Immutable</a:t>
            </a:r>
            <a:r>
              <a:rPr lang="en-US" sz="1200" dirty="0">
                <a:solidFill>
                  <a:srgbClr val="808000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808000"/>
                </a:solidFill>
                <a:latin typeface="Menlo" charset="0"/>
              </a:rPr>
            </a:br>
            <a:r>
              <a:rPr lang="en-US" sz="1200" dirty="0">
                <a:solidFill>
                  <a:srgbClr val="808000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808000"/>
                </a:solidFill>
                <a:latin typeface="Menlo" charset="0"/>
              </a:rPr>
            </a:br>
            <a:r>
              <a:rPr lang="en-US" sz="1200" dirty="0">
                <a:solidFill>
                  <a:srgbClr val="808000"/>
                </a:solidFill>
                <a:latin typeface="Menlo" charset="0"/>
              </a:rPr>
              <a:t>@Immutable</a:t>
            </a:r>
            <a:br>
              <a:rPr lang="en-US" sz="1200" dirty="0">
                <a:solidFill>
                  <a:srgbClr val="808000"/>
                </a:solidFill>
                <a:latin typeface="Menlo" charset="0"/>
              </a:rPr>
            </a:br>
            <a:r>
              <a:rPr lang="en-US" sz="1200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sz="1200" dirty="0" err="1">
                <a:solidFill>
                  <a:srgbClr val="000000"/>
                </a:solidFill>
                <a:latin typeface="Menlo" charset="0"/>
              </a:rPr>
              <a:t>FixedCourse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 {</a:t>
            </a:r>
            <a:br>
              <a:rPr lang="en-US" sz="1200" dirty="0">
                <a:solidFill>
                  <a:srgbClr val="000000"/>
                </a:solidFill>
                <a:latin typeface="Menlo" charset="0"/>
              </a:rPr>
            </a:br>
            <a:r>
              <a:rPr lang="en-US" sz="1200" dirty="0">
                <a:solidFill>
                  <a:srgbClr val="000000"/>
                </a:solidFill>
                <a:latin typeface="Menlo" charset="0"/>
              </a:rPr>
              <a:t>    String </a:t>
            </a:r>
            <a:r>
              <a:rPr lang="en-US" sz="1200" b="1" dirty="0">
                <a:solidFill>
                  <a:srgbClr val="660E7A"/>
                </a:solidFill>
                <a:latin typeface="Menlo" charset="0"/>
              </a:rPr>
              <a:t>title</a:t>
            </a:r>
            <a:br>
              <a:rPr lang="en-US" sz="1200" b="1" dirty="0">
                <a:solidFill>
                  <a:srgbClr val="660E7A"/>
                </a:solidFill>
                <a:latin typeface="Menlo" charset="0"/>
              </a:rPr>
            </a:br>
            <a:r>
              <a:rPr lang="en-US" sz="12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1200" dirty="0">
                <a:solidFill>
                  <a:srgbClr val="000000"/>
                </a:solidFill>
                <a:latin typeface="Menlo" charset="0"/>
              </a:rPr>
            </a:br>
            <a:r>
              <a:rPr lang="en-US" sz="1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Menlo" charset="0"/>
              </a:rPr>
            </a:br>
            <a:r>
              <a:rPr lang="en-US" sz="12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12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groovy = </a:t>
            </a:r>
            <a:r>
              <a:rPr lang="en-US" sz="1200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sz="1200" dirty="0" err="1">
                <a:solidFill>
                  <a:srgbClr val="000000"/>
                </a:solidFill>
                <a:latin typeface="Menlo" charset="0"/>
              </a:rPr>
              <a:t>FixedCourse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200" b="1" dirty="0">
                <a:solidFill>
                  <a:srgbClr val="008000"/>
                </a:solidFill>
                <a:latin typeface="Menlo" charset="0"/>
              </a:rPr>
              <a:t>'Groovy'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)</a:t>
            </a:r>
            <a:br>
              <a:rPr lang="en-US" sz="1200" dirty="0">
                <a:solidFill>
                  <a:srgbClr val="000000"/>
                </a:solidFill>
                <a:latin typeface="Menlo" charset="0"/>
              </a:rPr>
            </a:br>
            <a:r>
              <a:rPr lang="en-US" sz="12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12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" charset="0"/>
              </a:rPr>
              <a:t>grooovy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sz="1200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sz="1200" dirty="0" err="1">
                <a:solidFill>
                  <a:srgbClr val="000000"/>
                </a:solidFill>
                <a:latin typeface="Menlo" charset="0"/>
              </a:rPr>
              <a:t>FixedCourse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latin typeface="Menlo" charset="0"/>
              </a:rPr>
              <a:t>title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sz="1200" b="1" dirty="0">
                <a:solidFill>
                  <a:srgbClr val="008000"/>
                </a:solidFill>
                <a:latin typeface="Menlo" charset="0"/>
              </a:rPr>
              <a:t>'Groovy'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)</a:t>
            </a:r>
            <a:br>
              <a:rPr lang="en-US" sz="1200" dirty="0">
                <a:solidFill>
                  <a:srgbClr val="000000"/>
                </a:solidFill>
                <a:latin typeface="Menlo" charset="0"/>
              </a:rPr>
            </a:br>
            <a:r>
              <a:rPr lang="en-US" sz="1200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sz="1200" dirty="0" err="1">
                <a:solidFill>
                  <a:srgbClr val="000000"/>
                </a:solidFill>
                <a:latin typeface="Menlo" charset="0"/>
              </a:rPr>
              <a:t>groovy.title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 == </a:t>
            </a:r>
            <a:r>
              <a:rPr lang="en-US" sz="1200" b="1" dirty="0">
                <a:solidFill>
                  <a:srgbClr val="008000"/>
                </a:solidFill>
                <a:latin typeface="Menlo" charset="0"/>
              </a:rPr>
              <a:t>'Groovy'</a:t>
            </a:r>
            <a:br>
              <a:rPr lang="en-US" sz="1200" b="1" dirty="0">
                <a:solidFill>
                  <a:srgbClr val="008000"/>
                </a:solidFill>
                <a:latin typeface="Menlo" charset="0"/>
              </a:rPr>
            </a:br>
            <a:r>
              <a:rPr lang="en-US" sz="1200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groovy == </a:t>
            </a:r>
            <a:r>
              <a:rPr lang="en-US" sz="1200" dirty="0" err="1">
                <a:solidFill>
                  <a:srgbClr val="000000"/>
                </a:solidFill>
                <a:latin typeface="Menlo" charset="0"/>
              </a:rPr>
              <a:t>grooovy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Menlo" charset="0"/>
              </a:rPr>
            </a:br>
            <a:r>
              <a:rPr lang="en-US" sz="12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Menlo" charset="0"/>
              </a:rPr>
            </a:br>
            <a:r>
              <a:rPr lang="en-US" sz="1200" b="1" dirty="0">
                <a:solidFill>
                  <a:srgbClr val="000043"/>
                </a:solidFill>
                <a:latin typeface="Menlo" charset="0"/>
              </a:rPr>
              <a:t>try 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{</a:t>
            </a:r>
            <a:br>
              <a:rPr lang="en-US" sz="1200" dirty="0">
                <a:solidFill>
                  <a:srgbClr val="000000"/>
                </a:solidFill>
                <a:latin typeface="Menlo" charset="0"/>
              </a:rPr>
            </a:br>
            <a:r>
              <a:rPr lang="en-US" sz="12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Menlo" charset="0"/>
              </a:rPr>
              <a:t>groovy.</a:t>
            </a:r>
            <a:r>
              <a:rPr lang="en-US" sz="1200" b="1" dirty="0" err="1">
                <a:solidFill>
                  <a:srgbClr val="660E7A"/>
                </a:solidFill>
                <a:latin typeface="Menlo" charset="0"/>
              </a:rPr>
              <a:t>title</a:t>
            </a:r>
            <a:r>
              <a:rPr lang="en-US" sz="1200" b="1" dirty="0">
                <a:solidFill>
                  <a:srgbClr val="660E7A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sz="1200" b="1" dirty="0">
                <a:solidFill>
                  <a:srgbClr val="008000"/>
                </a:solidFill>
                <a:latin typeface="Menlo" charset="0"/>
              </a:rPr>
              <a:t>"Oops!"</a:t>
            </a:r>
            <a:br>
              <a:rPr lang="en-US" sz="1200" b="1" dirty="0">
                <a:solidFill>
                  <a:srgbClr val="008000"/>
                </a:solidFill>
                <a:latin typeface="Menlo" charset="0"/>
              </a:rPr>
            </a:br>
            <a:r>
              <a:rPr lang="en-US" sz="1200" b="1" dirty="0">
                <a:solidFill>
                  <a:srgbClr val="008000"/>
                </a:solidFill>
                <a:latin typeface="Menlo" charset="0"/>
              </a:rPr>
              <a:t>    </a:t>
            </a:r>
            <a:r>
              <a:rPr lang="en-US" sz="1200" b="1" dirty="0">
                <a:solidFill>
                  <a:srgbClr val="000043"/>
                </a:solidFill>
                <a:latin typeface="Menlo" charset="0"/>
              </a:rPr>
              <a:t>assert false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200" b="1" dirty="0">
                <a:solidFill>
                  <a:srgbClr val="008000"/>
                </a:solidFill>
                <a:latin typeface="Menlo" charset="0"/>
              </a:rPr>
              <a:t>"should not reach here"</a:t>
            </a:r>
            <a:br>
              <a:rPr lang="en-US" sz="1200" b="1" dirty="0">
                <a:solidFill>
                  <a:srgbClr val="008000"/>
                </a:solidFill>
                <a:latin typeface="Menlo" charset="0"/>
              </a:rPr>
            </a:br>
            <a:r>
              <a:rPr lang="en-US" sz="1200" dirty="0">
                <a:solidFill>
                  <a:srgbClr val="000000"/>
                </a:solidFill>
                <a:latin typeface="Menlo" charset="0"/>
              </a:rPr>
              <a:t>} </a:t>
            </a:r>
            <a:r>
              <a:rPr lang="en-US" sz="1200" b="1" dirty="0">
                <a:solidFill>
                  <a:srgbClr val="000043"/>
                </a:solidFill>
                <a:latin typeface="Menlo" charset="0"/>
              </a:rPr>
              <a:t>catch 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Menlo" charset="0"/>
              </a:rPr>
              <a:t>ReadOnlyPropertyException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 expected) {</a:t>
            </a:r>
            <a:br>
              <a:rPr lang="en-US" sz="1200" dirty="0">
                <a:solidFill>
                  <a:srgbClr val="000000"/>
                </a:solidFill>
                <a:latin typeface="Menlo" charset="0"/>
              </a:rPr>
            </a:br>
            <a:r>
              <a:rPr lang="en-US" sz="12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Menlo" charset="0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latin typeface="Menlo" charset="0"/>
              </a:rPr>
              <a:t>"Expected Error: '</a:t>
            </a:r>
            <a:r>
              <a:rPr lang="en-US" sz="1200" dirty="0">
                <a:solidFill>
                  <a:srgbClr val="000000"/>
                </a:solidFill>
                <a:latin typeface="Menlo" charset="0"/>
              </a:rPr>
              <a:t>$</a:t>
            </a:r>
            <a:r>
              <a:rPr lang="en-US" sz="1200" dirty="0" err="1">
                <a:solidFill>
                  <a:srgbClr val="000000"/>
                </a:solidFill>
                <a:latin typeface="Menlo" charset="0"/>
              </a:rPr>
              <a:t>expected.message</a:t>
            </a:r>
            <a:r>
              <a:rPr lang="en-US" sz="1200" b="1" dirty="0">
                <a:solidFill>
                  <a:srgbClr val="008000"/>
                </a:solidFill>
                <a:latin typeface="Menlo" charset="0"/>
              </a:rPr>
              <a:t>'"</a:t>
            </a:r>
            <a:br>
              <a:rPr lang="en-US" sz="1200" b="1" dirty="0">
                <a:solidFill>
                  <a:srgbClr val="008000"/>
                </a:solidFill>
                <a:latin typeface="Menlo" charset="0"/>
              </a:rPr>
            </a:br>
            <a:r>
              <a:rPr lang="en-US" sz="12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1200" dirty="0">
                <a:solidFill>
                  <a:srgbClr val="000000"/>
                </a:solidFill>
                <a:latin typeface="Menlo" charset="0"/>
              </a:rPr>
            </a:br>
            <a:endParaRPr lang="en-US" sz="1200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8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Transformations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@</a:t>
            </a:r>
            <a:r>
              <a:rPr lang="en-US" dirty="0" err="1" smtClean="0"/>
              <a:t>ToString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EqualsAndHashCode</a:t>
            </a:r>
            <a:endParaRPr lang="en-US" dirty="0" smtClean="0"/>
          </a:p>
          <a:p>
            <a:r>
              <a:rPr lang="en-US" dirty="0"/>
              <a:t>@</a:t>
            </a:r>
            <a:r>
              <a:rPr lang="en-US" dirty="0" err="1" smtClean="0"/>
              <a:t>TupleConstructor</a:t>
            </a:r>
            <a:endParaRPr lang="en-US" dirty="0"/>
          </a:p>
          <a:p>
            <a:r>
              <a:rPr lang="en-US" dirty="0" smtClean="0"/>
              <a:t>@Canonical</a:t>
            </a:r>
          </a:p>
          <a:p>
            <a:r>
              <a:rPr lang="en-US" dirty="0" smtClean="0"/>
              <a:t>@Lazy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IndexedProperty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InheritConstructors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8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Transformations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@Delegate</a:t>
            </a:r>
          </a:p>
          <a:p>
            <a:r>
              <a:rPr lang="en-US" dirty="0" smtClean="0"/>
              <a:t>@Singleton</a:t>
            </a:r>
          </a:p>
          <a:p>
            <a:r>
              <a:rPr lang="en-US" dirty="0" smtClean="0"/>
              <a:t>@Immutable</a:t>
            </a:r>
          </a:p>
          <a:p>
            <a:r>
              <a:rPr lang="en-US" dirty="0" smtClean="0"/>
              <a:t>Loggers</a:t>
            </a:r>
          </a:p>
          <a:p>
            <a:pPr lvl="1"/>
            <a:r>
              <a:rPr lang="en-US" dirty="0" smtClean="0"/>
              <a:t>@Log</a:t>
            </a:r>
            <a:endParaRPr lang="en-US" dirty="0"/>
          </a:p>
          <a:p>
            <a:pPr lvl="1"/>
            <a:r>
              <a:rPr lang="en-US" dirty="0" smtClean="0"/>
              <a:t>@Log4j</a:t>
            </a:r>
          </a:p>
          <a:p>
            <a:pPr lvl="1"/>
            <a:r>
              <a:rPr lang="en-US" dirty="0" smtClean="0"/>
              <a:t>@Slf4j</a:t>
            </a:r>
          </a:p>
          <a:p>
            <a:pPr lvl="1"/>
            <a:r>
              <a:rPr lang="en-US" dirty="0" smtClean="0"/>
              <a:t>@Commons</a:t>
            </a:r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Transformations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smtClean="0"/>
              <a:t>Synchronized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WithReadLock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WithWriteLock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Or just use </a:t>
            </a:r>
            <a:r>
              <a:rPr lang="en-US" dirty="0" err="1" smtClean="0"/>
              <a:t>GPars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272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 Transformations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@</a:t>
            </a:r>
            <a:r>
              <a:rPr lang="en-US" dirty="0" err="1" smtClean="0"/>
              <a:t>AutoClone</a:t>
            </a:r>
            <a:endParaRPr lang="en-US" dirty="0" smtClean="0"/>
          </a:p>
          <a:p>
            <a:pPr lvl="1"/>
            <a:r>
              <a:rPr lang="en-US" dirty="0" smtClean="0"/>
              <a:t>Classic</a:t>
            </a:r>
          </a:p>
          <a:p>
            <a:pPr lvl="1"/>
            <a:r>
              <a:rPr lang="en-US" dirty="0" smtClean="0"/>
              <a:t>Copy constructor</a:t>
            </a:r>
          </a:p>
          <a:p>
            <a:pPr lvl="1"/>
            <a:r>
              <a:rPr lang="en-US" dirty="0" smtClean="0"/>
              <a:t>Serialization</a:t>
            </a:r>
          </a:p>
          <a:p>
            <a:r>
              <a:rPr lang="en-US" dirty="0"/>
              <a:t>@</a:t>
            </a:r>
            <a:r>
              <a:rPr lang="en-US" dirty="0" err="1" smtClean="0"/>
              <a:t>AutoExternalize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PackageScope</a:t>
            </a:r>
            <a:endParaRPr lang="en-US" dirty="0" smtClean="0"/>
          </a:p>
          <a:p>
            <a:r>
              <a:rPr lang="en-US" dirty="0" smtClean="0"/>
              <a:t>@Category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Mixin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Grapes: poor man’s </a:t>
            </a:r>
            <a:br>
              <a:rPr lang="en-US" dirty="0" smtClean="0"/>
            </a:br>
            <a:r>
              <a:rPr lang="en-US" dirty="0" smtClean="0"/>
              <a:t>dependency manager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676920"/>
            <a:ext cx="84859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00"/>
                </a:solidFill>
                <a:latin typeface="Menlo" charset="0"/>
              </a:rPr>
              <a:t>@Grab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'commons-lang:commons-lang:2.4'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import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org.apache.commons.lang.ClassUtils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Outer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class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Inner {}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!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ClassUtils.</a:t>
            </a:r>
            <a:r>
              <a:rPr lang="en-US" i="1" dirty="0" err="1">
                <a:solidFill>
                  <a:srgbClr val="000000"/>
                </a:solidFill>
                <a:latin typeface="Menlo" charset="0"/>
              </a:rPr>
              <a:t>isInnerClass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(Outer)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ClassUtils.</a:t>
            </a:r>
            <a:r>
              <a:rPr lang="en-US" i="1" dirty="0" err="1">
                <a:solidFill>
                  <a:srgbClr val="000000"/>
                </a:solidFill>
                <a:latin typeface="Menlo" charset="0"/>
              </a:rPr>
              <a:t>isInnerClass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Outer.Inner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1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GString</a:t>
            </a:r>
            <a:r>
              <a:rPr lang="en-US" dirty="0" smtClean="0"/>
              <a:t> (SFW!)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" y="169458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acronym = 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'Gr8'</a:t>
            </a:r>
            <a:br>
              <a:rPr lang="en-US" b="1" dirty="0">
                <a:solidFill>
                  <a:srgbClr val="008000"/>
                </a:solidFill>
                <a:latin typeface="Menlo" charset="0"/>
              </a:rPr>
            </a:br>
            <a:r>
              <a:rPr lang="en-US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fullWord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'Great'</a:t>
            </a:r>
            <a:br>
              <a:rPr lang="en-US" b="1" dirty="0">
                <a:solidFill>
                  <a:srgbClr val="008000"/>
                </a:solidFill>
                <a:latin typeface="Menlo" charset="0"/>
              </a:rPr>
            </a:br>
            <a:r>
              <a:rPr lang="en-US" b="1" dirty="0">
                <a:solidFill>
                  <a:srgbClr val="008000"/>
                </a:solidFill>
                <a:latin typeface="Menlo" charset="0"/>
              </a:rPr>
              <a:t/>
            </a:r>
            <a:br>
              <a:rPr lang="en-US" b="1" dirty="0">
                <a:solidFill>
                  <a:srgbClr val="008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$acronym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 stands for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$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fullWord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"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== </a:t>
            </a:r>
            <a:r>
              <a:rPr lang="en-US" b="1" dirty="0">
                <a:solidFill>
                  <a:srgbClr val="008000"/>
                </a:solidFill>
                <a:latin typeface="Menlo" charset="0"/>
              </a:rPr>
              <a:t>'Gr8 stands for Great'</a:t>
            </a:r>
          </a:p>
        </p:txBody>
      </p:sp>
    </p:spTree>
    <p:extLst>
      <p:ext uri="{BB962C8B-B14F-4D97-AF65-F5344CB8AC3E}">
        <p14:creationId xmlns:p14="http://schemas.microsoft.com/office/powerpoint/2010/main" val="1261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support for 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No, I won’t show any examples here, we only have 75 minutes.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object-oriented than Java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38998" y="1850178"/>
            <a:ext cx="5251391" cy="1474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x =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1</a:t>
            </a:r>
            <a:br>
              <a:rPr lang="en-US" dirty="0">
                <a:solidFill>
                  <a:srgbClr val="0000FF"/>
                </a:solidFill>
                <a:latin typeface="Menlo" charset="0"/>
              </a:rPr>
            </a:br>
            <a:r>
              <a:rPr lang="en-US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y =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2</a:t>
            </a:r>
            <a:br>
              <a:rPr lang="en-US" dirty="0">
                <a:solidFill>
                  <a:srgbClr val="0000FF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x + y ==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3</a:t>
            </a:r>
            <a:br>
              <a:rPr lang="en-US" dirty="0">
                <a:solidFill>
                  <a:srgbClr val="0000FF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x.plus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(y) ==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3</a:t>
            </a:r>
            <a:br>
              <a:rPr lang="en-US" dirty="0">
                <a:solidFill>
                  <a:srgbClr val="0000FF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x </a:t>
            </a:r>
            <a:r>
              <a:rPr lang="en-US" b="1" dirty="0" err="1">
                <a:solidFill>
                  <a:srgbClr val="000043"/>
                </a:solidFill>
                <a:latin typeface="Menlo" charset="0"/>
              </a:rPr>
              <a:t>instanceof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Integer</a:t>
            </a:r>
          </a:p>
        </p:txBody>
      </p:sp>
    </p:spTree>
    <p:extLst>
      <p:ext uri="{BB962C8B-B14F-4D97-AF65-F5344CB8AC3E}">
        <p14:creationId xmlns:p14="http://schemas.microsoft.com/office/powerpoint/2010/main" val="121021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492"/>
            <a:ext cx="9144000" cy="428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6105188" y="4065126"/>
            <a:ext cx="2939730" cy="707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7468" y="1231839"/>
            <a:ext cx="2475929" cy="203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9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that happened?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Everything is an object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Operators are aliases for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aliases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10619"/>
              </p:ext>
            </p:extLst>
          </p:nvPr>
        </p:nvGraphicFramePr>
        <p:xfrm>
          <a:off x="0" y="1276874"/>
          <a:ext cx="9144000" cy="3723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89641">
                  <a:extLst>
                    <a:ext uri="{9D8B030D-6E8A-4147-A177-3AD203B41FA5}">
                      <a16:colId xmlns="" xmlns:a16="http://schemas.microsoft.com/office/drawing/2014/main" val="3957525582"/>
                    </a:ext>
                  </a:extLst>
                </a:gridCol>
                <a:gridCol w="1967797">
                  <a:extLst>
                    <a:ext uri="{9D8B030D-6E8A-4147-A177-3AD203B41FA5}">
                      <a16:colId xmlns="" xmlns:a16="http://schemas.microsoft.com/office/drawing/2014/main" val="3843577049"/>
                    </a:ext>
                  </a:extLst>
                </a:gridCol>
                <a:gridCol w="5586562">
                  <a:extLst>
                    <a:ext uri="{9D8B030D-6E8A-4147-A177-3AD203B41FA5}">
                      <a16:colId xmlns="" xmlns:a16="http://schemas.microsoft.com/office/drawing/2014/main" val="4058489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Operator</a:t>
                      </a:r>
                      <a:endParaRPr lang="en-GB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Method</a:t>
                      </a:r>
                      <a:endParaRPr lang="en-GB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Already</a:t>
                      </a:r>
                      <a:r>
                        <a:rPr lang="en-US" sz="1700" baseline="0" dirty="0" smtClean="0"/>
                        <a:t> overloaded in</a:t>
                      </a:r>
                      <a:endParaRPr lang="en-GB" sz="17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65334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а</a:t>
                      </a:r>
                      <a:r>
                        <a:rPr lang="ru-RU" sz="1700" baseline="0" dirty="0" smtClean="0"/>
                        <a:t> </a:t>
                      </a:r>
                      <a:r>
                        <a:rPr lang="he-IL" sz="1700" baseline="0" dirty="0" smtClean="0"/>
                        <a:t>+</a:t>
                      </a:r>
                      <a:r>
                        <a:rPr lang="en-US" sz="1700" baseline="0" dirty="0" smtClean="0"/>
                        <a:t> b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err="1" smtClean="0"/>
                        <a:t>a.plus</a:t>
                      </a:r>
                      <a:r>
                        <a:rPr lang="en-US" sz="1700" dirty="0" smtClean="0"/>
                        <a:t>(b)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700" u="none" strike="noStrike" baseline="0" dirty="0" smtClean="0"/>
                        <a:t>Number, String, </a:t>
                      </a:r>
                      <a:r>
                        <a:rPr lang="en-GB" sz="1700" u="none" strike="noStrike" baseline="0" dirty="0" err="1" smtClean="0"/>
                        <a:t>StringBuffer</a:t>
                      </a:r>
                      <a:r>
                        <a:rPr lang="en-GB" sz="1700" u="none" strike="noStrike" baseline="0" dirty="0" smtClean="0"/>
                        <a:t>, Collection, Map, Date, Duration</a:t>
                      </a:r>
                      <a:endParaRPr lang="en-GB" sz="17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991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700" dirty="0" smtClean="0"/>
                        <a:t>а</a:t>
                      </a:r>
                      <a:r>
                        <a:rPr lang="en-US" sz="1700" dirty="0" smtClean="0"/>
                        <a:t>[b]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err="1" smtClean="0"/>
                        <a:t>a.getAt</a:t>
                      </a:r>
                      <a:r>
                        <a:rPr lang="en-US" sz="1700" dirty="0" smtClean="0"/>
                        <a:t>(b)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700" u="none" strike="noStrike" baseline="0" dirty="0" smtClean="0"/>
                        <a:t>Object, List, Map, </a:t>
                      </a:r>
                      <a:r>
                        <a:rPr lang="en-GB" sz="1700" u="none" strike="noStrike" baseline="0" dirty="0" err="1" smtClean="0"/>
                        <a:t>CharSequence</a:t>
                      </a:r>
                      <a:r>
                        <a:rPr lang="en-GB" sz="1700" u="none" strike="noStrike" baseline="0" dirty="0" smtClean="0"/>
                        <a:t>, Matcher, </a:t>
                      </a:r>
                      <a:r>
                        <a:rPr lang="en-US" sz="1700" u="none" strike="noStrike" baseline="0" dirty="0" smtClean="0"/>
                        <a:t>and much more</a:t>
                      </a:r>
                      <a:endParaRPr lang="en-GB" sz="17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199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 &lt;&lt; b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err="1" smtClean="0"/>
                        <a:t>a.leftShift</a:t>
                      </a:r>
                      <a:r>
                        <a:rPr lang="en-US" sz="1700" dirty="0" smtClean="0"/>
                        <a:t>(b)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Usually used as ‘</a:t>
                      </a:r>
                      <a:r>
                        <a:rPr lang="en-US" sz="1700" baseline="0" dirty="0" smtClean="0"/>
                        <a:t>append’ or ‘add’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8350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700" u="none" strike="noStrike" kern="1200" baseline="0" dirty="0" smtClean="0"/>
                        <a:t>switch(a){</a:t>
                      </a:r>
                    </a:p>
                    <a:p>
                      <a:r>
                        <a:rPr lang="ru-RU" sz="1700" u="none" strike="noStrike" kern="1200" baseline="0" dirty="0" smtClean="0"/>
                        <a:t>   </a:t>
                      </a:r>
                      <a:r>
                        <a:rPr lang="en-GB" sz="1700" u="none" strike="noStrike" kern="1200" baseline="0" dirty="0" smtClean="0"/>
                        <a:t>case b:</a:t>
                      </a:r>
                    </a:p>
                    <a:p>
                      <a:r>
                        <a:rPr lang="en-GB" sz="1700" u="none" strike="noStrike" kern="1200" baseline="0" dirty="0" smtClean="0"/>
                        <a:t>}</a:t>
                      </a:r>
                    </a:p>
                    <a:p>
                      <a:r>
                        <a:rPr lang="en-US" sz="1700" u="none" strike="noStrike" kern="1200" baseline="0" dirty="0" smtClean="0"/>
                        <a:t>a in b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700" u="none" strike="noStrike" baseline="0" dirty="0" err="1" smtClean="0"/>
                        <a:t>b.isCase</a:t>
                      </a:r>
                      <a:r>
                        <a:rPr lang="en-GB" sz="1700" u="none" strike="noStrike" baseline="0" dirty="0" smtClean="0"/>
                        <a:t>(a)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700" u="none" strike="noStrike" baseline="0" dirty="0" smtClean="0"/>
                        <a:t>Object, Class,</a:t>
                      </a:r>
                      <a:r>
                        <a:rPr lang="ru-RU" sz="1700" u="none" strike="noStrike" baseline="0" dirty="0" smtClean="0"/>
                        <a:t> </a:t>
                      </a:r>
                      <a:r>
                        <a:rPr lang="en-GB" sz="1700" u="none" strike="noStrike" baseline="0" dirty="0" smtClean="0"/>
                        <a:t>Range,</a:t>
                      </a:r>
                      <a:r>
                        <a:rPr lang="ru-RU" sz="1700" u="none" strike="noStrike" baseline="0" dirty="0" smtClean="0"/>
                        <a:t> </a:t>
                      </a:r>
                      <a:r>
                        <a:rPr lang="en-GB" sz="1700" u="none" strike="noStrike" baseline="0" dirty="0" smtClean="0"/>
                        <a:t>Collection,</a:t>
                      </a:r>
                      <a:r>
                        <a:rPr lang="ru-RU" sz="1700" u="none" strike="noStrike" baseline="0" dirty="0" smtClean="0"/>
                        <a:t> </a:t>
                      </a:r>
                      <a:r>
                        <a:rPr lang="en-GB" sz="1700" u="none" strike="noStrike" baseline="0" dirty="0" smtClean="0"/>
                        <a:t>Pattern, Closure;</a:t>
                      </a:r>
                      <a:r>
                        <a:rPr lang="ru-RU" sz="1700" u="none" strike="noStrike" baseline="0" dirty="0" smtClean="0"/>
                        <a:t/>
                      </a:r>
                      <a:br>
                        <a:rPr lang="ru-RU" sz="1700" u="none" strike="noStrike" baseline="0" dirty="0" smtClean="0"/>
                      </a:br>
                      <a:r>
                        <a:rPr lang="en-US" sz="1700" u="none" strike="noStrike" baseline="0" dirty="0" smtClean="0"/>
                        <a:t>Any class can be used in switch</a:t>
                      </a:r>
                      <a:endParaRPr lang="en-GB" sz="1700" b="0" i="0" u="none" strike="noStrike" baseline="0" dirty="0" smtClean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6214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 == b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err="1" smtClean="0"/>
                        <a:t>a.equals</a:t>
                      </a:r>
                      <a:r>
                        <a:rPr lang="en-US" sz="1700" dirty="0" smtClean="0"/>
                        <a:t>(b)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u="none" strike="noStrike" baseline="0" dirty="0" smtClean="0"/>
                        <a:t>Yes, in Groovy </a:t>
                      </a:r>
                      <a:r>
                        <a:rPr lang="he-IL" sz="1700" u="none" strike="noStrike" baseline="0" dirty="0" smtClean="0"/>
                        <a:t>==</a:t>
                      </a:r>
                      <a:r>
                        <a:rPr lang="en-US" sz="1700" u="none" strike="noStrike" baseline="0" dirty="0" smtClean="0"/>
                        <a:t> runs equals</a:t>
                      </a:r>
                      <a:endParaRPr lang="en-GB" sz="1700" b="0" i="0" u="none" strike="noStrike" baseline="0" dirty="0" smtClean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1668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 &lt;=&gt; b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err="1" smtClean="0"/>
                        <a:t>a.compareTo</a:t>
                      </a:r>
                      <a:r>
                        <a:rPr lang="en-US" sz="1700" dirty="0" smtClean="0"/>
                        <a:t>(b)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700" u="none" strike="noStrike" baseline="0" dirty="0" err="1" smtClean="0"/>
                        <a:t>java.lang.Comparable</a:t>
                      </a:r>
                      <a:endParaRPr lang="en-GB" sz="1700" b="0" i="0" u="none" strike="noStrike" baseline="0" dirty="0" smtClean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4593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 as type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700" dirty="0" err="1" smtClean="0"/>
                        <a:t>a.asType</a:t>
                      </a:r>
                      <a:r>
                        <a:rPr lang="en-US" sz="1700" dirty="0" smtClean="0"/>
                        <a:t>(</a:t>
                      </a:r>
                      <a:r>
                        <a:rPr lang="en-US" sz="1700" dirty="0" err="1" smtClean="0"/>
                        <a:t>typeClass</a:t>
                      </a:r>
                      <a:r>
                        <a:rPr lang="en-US" sz="1700" dirty="0" smtClean="0"/>
                        <a:t>)</a:t>
                      </a:r>
                      <a:endParaRPr lang="en-GB" sz="17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u="none" strike="noStrike" baseline="0" dirty="0" smtClean="0"/>
                        <a:t>everywhere</a:t>
                      </a:r>
                      <a:endParaRPr lang="en-GB" sz="1700" b="0" i="0" u="none" strike="noStrike" baseline="0" dirty="0" smtClean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6529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89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 in Groovy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Powerful as List and Map, comfortable as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381" y="1825625"/>
            <a:ext cx="1715737" cy="435133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781" y="1978025"/>
            <a:ext cx="1715737" cy="4351338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181" y="2130425"/>
            <a:ext cx="1715737" cy="4351338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581" y="2282825"/>
            <a:ext cx="1715737" cy="4351338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981" y="2435225"/>
            <a:ext cx="1715737" cy="4351338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381" y="2587625"/>
            <a:ext cx="1715737" cy="4351338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781" y="2740025"/>
            <a:ext cx="1715737" cy="4351338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181" y="2892425"/>
            <a:ext cx="1715737" cy="4351338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581" y="3044825"/>
            <a:ext cx="1715737" cy="43513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106" y="356197"/>
            <a:ext cx="1741678" cy="441495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9641" y="1279089"/>
            <a:ext cx="70844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fr-FR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roman = [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''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'I'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'II'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'III'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'IV'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'V'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'VI'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'VII'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]</a:t>
            </a:r>
            <a:br>
              <a:rPr lang="fr-FR" dirty="0">
                <a:solidFill>
                  <a:srgbClr val="000000"/>
                </a:solidFill>
                <a:latin typeface="Menlo" charset="0"/>
              </a:rPr>
            </a:br>
            <a:r>
              <a:rPr lang="fr-FR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fr-FR" dirty="0">
                <a:solidFill>
                  <a:srgbClr val="000000"/>
                </a:solidFill>
                <a:latin typeface="Menlo" charset="0"/>
              </a:rPr>
            </a:br>
            <a:r>
              <a:rPr lang="fr-FR" b="1" dirty="0" err="1">
                <a:solidFill>
                  <a:srgbClr val="000043"/>
                </a:solidFill>
                <a:latin typeface="Menlo" charset="0"/>
              </a:rPr>
              <a:t>assert</a:t>
            </a:r>
            <a:r>
              <a:rPr lang="fr-FR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roman[</a:t>
            </a:r>
            <a:r>
              <a:rPr lang="fr-FR" dirty="0">
                <a:solidFill>
                  <a:srgbClr val="0000FF"/>
                </a:solidFill>
                <a:latin typeface="Menlo" charset="0"/>
              </a:rPr>
              <a:t>4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] ==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'IV'</a:t>
            </a:r>
            <a:br>
              <a:rPr lang="fr-FR" b="1" dirty="0">
                <a:solidFill>
                  <a:srgbClr val="008000"/>
                </a:solidFill>
                <a:latin typeface="Menlo" charset="0"/>
              </a:rPr>
            </a:br>
            <a:r>
              <a:rPr lang="fr-FR" b="1" dirty="0">
                <a:solidFill>
                  <a:srgbClr val="008000"/>
                </a:solidFill>
                <a:latin typeface="Menlo" charset="0"/>
              </a:rPr>
              <a:t/>
            </a:r>
            <a:br>
              <a:rPr lang="fr-FR" b="1" dirty="0">
                <a:solidFill>
                  <a:srgbClr val="008000"/>
                </a:solidFill>
                <a:latin typeface="Menlo" charset="0"/>
              </a:rPr>
            </a:br>
            <a:r>
              <a:rPr lang="fr-FR" dirty="0">
                <a:solidFill>
                  <a:srgbClr val="000000"/>
                </a:solidFill>
                <a:latin typeface="Menlo" charset="0"/>
              </a:rPr>
              <a:t>roman[</a:t>
            </a:r>
            <a:r>
              <a:rPr lang="fr-FR" dirty="0">
                <a:solidFill>
                  <a:srgbClr val="0000FF"/>
                </a:solidFill>
                <a:latin typeface="Menlo" charset="0"/>
              </a:rPr>
              <a:t>8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] =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'VIII'</a:t>
            </a:r>
            <a:br>
              <a:rPr lang="fr-FR" b="1" dirty="0">
                <a:solidFill>
                  <a:srgbClr val="008000"/>
                </a:solidFill>
                <a:latin typeface="Menlo" charset="0"/>
              </a:rPr>
            </a:br>
            <a:r>
              <a:rPr lang="fr-FR" b="1" dirty="0">
                <a:solidFill>
                  <a:srgbClr val="008000"/>
                </a:solidFill>
                <a:latin typeface="Menlo" charset="0"/>
              </a:rPr>
              <a:t/>
            </a:r>
            <a:br>
              <a:rPr lang="fr-FR" b="1" dirty="0">
                <a:solidFill>
                  <a:srgbClr val="008000"/>
                </a:solidFill>
                <a:latin typeface="Menlo" charset="0"/>
              </a:rPr>
            </a:br>
            <a:r>
              <a:rPr lang="fr-FR" b="1" dirty="0" err="1">
                <a:solidFill>
                  <a:srgbClr val="000043"/>
                </a:solidFill>
                <a:latin typeface="Menlo" charset="0"/>
              </a:rPr>
              <a:t>assert</a:t>
            </a:r>
            <a:r>
              <a:rPr lang="fr-FR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Menlo" charset="0"/>
              </a:rPr>
              <a:t>roman.size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()</a:t>
            </a:r>
            <a:br>
              <a:rPr lang="fr-FR" dirty="0">
                <a:solidFill>
                  <a:srgbClr val="000000"/>
                </a:solidFill>
                <a:latin typeface="Menlo" charset="0"/>
              </a:rPr>
            </a:br>
            <a:endParaRPr lang="fr-FR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pic>
        <p:nvPicPr>
          <p:cNvPr id="3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004" y="1575026"/>
            <a:ext cx="4468201" cy="2336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3911" y="972919"/>
            <a:ext cx="53539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fr-FR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http = [</a:t>
            </a:r>
            <a:br>
              <a:rPr lang="fr-FR" dirty="0">
                <a:solidFill>
                  <a:srgbClr val="000000"/>
                </a:solidFill>
                <a:latin typeface="Menlo" charset="0"/>
              </a:rPr>
            </a:br>
            <a:r>
              <a:rPr lang="fr-FR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fr-FR" dirty="0">
                <a:solidFill>
                  <a:srgbClr val="008000"/>
                </a:solidFill>
                <a:latin typeface="Menlo" charset="0"/>
              </a:rPr>
              <a:t>100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'CONTINUE'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,</a:t>
            </a:r>
            <a:br>
              <a:rPr lang="fr-FR" dirty="0">
                <a:solidFill>
                  <a:srgbClr val="000000"/>
                </a:solidFill>
                <a:latin typeface="Menlo" charset="0"/>
              </a:rPr>
            </a:br>
            <a:r>
              <a:rPr lang="fr-FR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fr-FR" dirty="0">
                <a:solidFill>
                  <a:srgbClr val="008000"/>
                </a:solidFill>
                <a:latin typeface="Menlo" charset="0"/>
              </a:rPr>
              <a:t>200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'OK'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,</a:t>
            </a:r>
            <a:br>
              <a:rPr lang="fr-FR" dirty="0">
                <a:solidFill>
                  <a:srgbClr val="000000"/>
                </a:solidFill>
                <a:latin typeface="Menlo" charset="0"/>
              </a:rPr>
            </a:br>
            <a:r>
              <a:rPr lang="fr-FR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fr-FR" dirty="0">
                <a:solidFill>
                  <a:srgbClr val="008000"/>
                </a:solidFill>
                <a:latin typeface="Menlo" charset="0"/>
              </a:rPr>
              <a:t>400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'BAD REQUEST'</a:t>
            </a:r>
            <a:br>
              <a:rPr lang="fr-FR" b="1" dirty="0">
                <a:solidFill>
                  <a:srgbClr val="008000"/>
                </a:solidFill>
                <a:latin typeface="Menlo" charset="0"/>
              </a:rPr>
            </a:br>
            <a:r>
              <a:rPr lang="fr-FR" dirty="0">
                <a:solidFill>
                  <a:srgbClr val="000000"/>
                </a:solidFill>
                <a:latin typeface="Menlo" charset="0"/>
              </a:rPr>
              <a:t>]</a:t>
            </a:r>
            <a:br>
              <a:rPr lang="fr-FR" dirty="0">
                <a:solidFill>
                  <a:srgbClr val="000000"/>
                </a:solidFill>
                <a:latin typeface="Menlo" charset="0"/>
              </a:rPr>
            </a:br>
            <a:r>
              <a:rPr lang="fr-FR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fr-FR" dirty="0">
                <a:solidFill>
                  <a:srgbClr val="000000"/>
                </a:solidFill>
                <a:latin typeface="Menlo" charset="0"/>
              </a:rPr>
            </a:br>
            <a:r>
              <a:rPr lang="fr-FR" b="1" dirty="0" err="1">
                <a:solidFill>
                  <a:srgbClr val="000043"/>
                </a:solidFill>
                <a:latin typeface="Menlo" charset="0"/>
              </a:rPr>
              <a:t>assert</a:t>
            </a:r>
            <a:r>
              <a:rPr lang="fr-FR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http[</a:t>
            </a:r>
            <a:r>
              <a:rPr lang="fr-FR" dirty="0">
                <a:solidFill>
                  <a:srgbClr val="0000FF"/>
                </a:solidFill>
                <a:latin typeface="Menlo" charset="0"/>
              </a:rPr>
              <a:t>200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] ==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'OK'</a:t>
            </a:r>
            <a:br>
              <a:rPr lang="fr-FR" b="1" dirty="0">
                <a:solidFill>
                  <a:srgbClr val="008000"/>
                </a:solidFill>
                <a:latin typeface="Menlo" charset="0"/>
              </a:rPr>
            </a:br>
            <a:r>
              <a:rPr lang="fr-FR" b="1" dirty="0">
                <a:solidFill>
                  <a:srgbClr val="008000"/>
                </a:solidFill>
                <a:latin typeface="Menlo" charset="0"/>
              </a:rPr>
              <a:t/>
            </a:r>
            <a:br>
              <a:rPr lang="fr-FR" b="1" dirty="0">
                <a:solidFill>
                  <a:srgbClr val="008000"/>
                </a:solidFill>
                <a:latin typeface="Menlo" charset="0"/>
              </a:rPr>
            </a:br>
            <a:r>
              <a:rPr lang="fr-FR" dirty="0">
                <a:solidFill>
                  <a:srgbClr val="000000"/>
                </a:solidFill>
                <a:latin typeface="Menlo" charset="0"/>
              </a:rPr>
              <a:t>http[</a:t>
            </a:r>
            <a:r>
              <a:rPr lang="fr-FR" dirty="0">
                <a:solidFill>
                  <a:srgbClr val="0000FF"/>
                </a:solidFill>
                <a:latin typeface="Menlo" charset="0"/>
              </a:rPr>
              <a:t>500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] = </a:t>
            </a:r>
            <a:r>
              <a:rPr lang="fr-FR" b="1" dirty="0">
                <a:solidFill>
                  <a:srgbClr val="008000"/>
                </a:solidFill>
                <a:latin typeface="Menlo" charset="0"/>
              </a:rPr>
              <a:t>'INTERNAL SERVER ERROR'</a:t>
            </a:r>
            <a:br>
              <a:rPr lang="fr-FR" b="1" dirty="0">
                <a:solidFill>
                  <a:srgbClr val="008000"/>
                </a:solidFill>
                <a:latin typeface="Menlo" charset="0"/>
              </a:rPr>
            </a:br>
            <a:r>
              <a:rPr lang="fr-FR" b="1" dirty="0">
                <a:solidFill>
                  <a:srgbClr val="008000"/>
                </a:solidFill>
                <a:latin typeface="Menlo" charset="0"/>
              </a:rPr>
              <a:t/>
            </a:r>
            <a:br>
              <a:rPr lang="fr-FR" b="1" dirty="0">
                <a:solidFill>
                  <a:srgbClr val="008000"/>
                </a:solidFill>
                <a:latin typeface="Menlo" charset="0"/>
              </a:rPr>
            </a:br>
            <a:r>
              <a:rPr lang="fr-FR" b="1" dirty="0" err="1">
                <a:solidFill>
                  <a:srgbClr val="000043"/>
                </a:solidFill>
                <a:latin typeface="Menlo" charset="0"/>
              </a:rPr>
              <a:t>assert</a:t>
            </a:r>
            <a:r>
              <a:rPr lang="fr-FR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Menlo" charset="0"/>
              </a:rPr>
              <a:t>http.size</a:t>
            </a:r>
            <a:r>
              <a:rPr lang="fr-FR" dirty="0">
                <a:solidFill>
                  <a:srgbClr val="000000"/>
                </a:solidFill>
                <a:latin typeface="Menlo" charset="0"/>
              </a:rPr>
              <a:t>() == </a:t>
            </a:r>
            <a:r>
              <a:rPr lang="fr-FR" dirty="0">
                <a:solidFill>
                  <a:srgbClr val="0000FF"/>
                </a:solidFill>
                <a:latin typeface="Menlo" charset="0"/>
              </a:rPr>
              <a:t>4</a:t>
            </a:r>
            <a:br>
              <a:rPr lang="fr-FR" dirty="0">
                <a:solidFill>
                  <a:srgbClr val="0000FF"/>
                </a:solidFill>
                <a:latin typeface="Menlo" charset="0"/>
              </a:rPr>
            </a:br>
            <a:endParaRPr lang="fr-FR" dirty="0">
              <a:solidFill>
                <a:srgbClr val="0000FF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85174" y="1725237"/>
            <a:ext cx="5499219" cy="2077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x =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..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10</a:t>
            </a:r>
            <a:br>
              <a:rPr lang="en-US" dirty="0">
                <a:solidFill>
                  <a:srgbClr val="0000FF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x.contains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!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x.contains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15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x.size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 ==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10</a:t>
            </a:r>
            <a:br>
              <a:rPr lang="en-US" dirty="0">
                <a:solidFill>
                  <a:srgbClr val="0000FF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x.from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==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1</a:t>
            </a:r>
            <a:br>
              <a:rPr lang="en-US" dirty="0">
                <a:solidFill>
                  <a:srgbClr val="0000FF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x.to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==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10</a:t>
            </a:r>
            <a:br>
              <a:rPr lang="en-US" dirty="0">
                <a:solidFill>
                  <a:srgbClr val="0000FF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x.reverse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 ==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..</a:t>
            </a:r>
            <a:r>
              <a:rPr lang="en-US" dirty="0" smtClean="0">
                <a:solidFill>
                  <a:srgbClr val="0000FF"/>
                </a:solidFill>
                <a:latin typeface="Menlo" charset="0"/>
              </a:rPr>
              <a:t>1</a:t>
            </a:r>
            <a:endParaRPr lang="en-US" dirty="0">
              <a:solidFill>
                <a:srgbClr val="0000FF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2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 of a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17" y="1756535"/>
            <a:ext cx="5322766" cy="228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9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Closures?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 to block of code: Handlers, listeners, callbacks</a:t>
            </a:r>
          </a:p>
          <a:p>
            <a:r>
              <a:rPr lang="en-US" dirty="0" smtClean="0"/>
              <a:t>Allows encapsulation of the control structures logic (WAT?)</a:t>
            </a:r>
          </a:p>
          <a:p>
            <a:r>
              <a:rPr lang="en-US" dirty="0" smtClean="0"/>
              <a:t>Access to the enclosing scope</a:t>
            </a:r>
          </a:p>
          <a:p>
            <a:r>
              <a:rPr lang="en-US" dirty="0" smtClean="0"/>
              <a:t>Not ugly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0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Anonymous inner classes, anyone?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Pass the logic without knowing it in advance</a:t>
            </a:r>
            <a:endParaRPr lang="ru-RU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JButton.addActionListener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ActionListener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a)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And then somewhere deep inside</a:t>
            </a:r>
            <a:endParaRPr lang="ru-RU" dirty="0" smtClean="0"/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a.actionPerformed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/>
              <a:t>Closures serve the same target (but better)</a:t>
            </a:r>
            <a:endParaRPr lang="ru-RU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JButton.addActionListener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(Closure c)</a:t>
            </a:r>
          </a:p>
          <a:p>
            <a:r>
              <a:rPr lang="en-US" dirty="0"/>
              <a:t>And then somewhere deep inside</a:t>
            </a:r>
            <a:endParaRPr lang="ru-RU" dirty="0"/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c.call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dirty="0"/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9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492"/>
            <a:ext cx="9144000" cy="428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Frog?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0000">
            <a:off x="6105188" y="4065126"/>
            <a:ext cx="2939730" cy="707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172135" y="3316295"/>
            <a:ext cx="2043727" cy="1599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https://fbcdn-sphotos-e-a.akamaihd.net/hphotos-ak-prn1/16811_305871812856614_308546845_n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7468" y="1231839"/>
            <a:ext cx="2475929" cy="203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1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it’s almost the same!</a:t>
            </a:r>
            <a:endParaRPr lang="en-US" dirty="0"/>
          </a:p>
        </p:txBody>
      </p:sp>
      <p:pic>
        <p:nvPicPr>
          <p:cNvPr id="4" name="Picture 3" descr="oh wai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09" y="1364342"/>
            <a:ext cx="6062981" cy="34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2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9234" y="114652"/>
            <a:ext cx="78638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Menlo" charset="0"/>
              </a:rPr>
              <a:t>jbutton.addActionListener</a:t>
            </a:r>
            <a:r>
              <a:rPr lang="en-US" dirty="0">
                <a:latin typeface="Menlo" charset="0"/>
              </a:rPr>
              <a:t>(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ActionListener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dirty="0">
                <a:solidFill>
                  <a:srgbClr val="808000"/>
                </a:solidFill>
                <a:latin typeface="Menlo" charset="0"/>
              </a:rPr>
              <a:t>@Override</a:t>
            </a:r>
            <a:br>
              <a:rPr lang="en-US" dirty="0">
                <a:solidFill>
                  <a:srgbClr val="808000"/>
                </a:solidFill>
                <a:latin typeface="Menlo" charset="0"/>
              </a:rPr>
            </a:br>
            <a:r>
              <a:rPr lang="en-US" dirty="0">
                <a:solidFill>
                  <a:srgbClr val="808000"/>
                </a:solidFill>
                <a:latin typeface="Menlo" charset="0"/>
              </a:rPr>
              <a:t>   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actionPerformed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ActionEvent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e)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    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//can’t do much except of playing with e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/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i="1" dirty="0">
                <a:solidFill>
                  <a:srgbClr val="808080"/>
                </a:solidFill>
                <a:latin typeface="Menlo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});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82738" y="2422976"/>
            <a:ext cx="199683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05930"/>
                </a:solidFill>
                <a:latin typeface="Dosis ExtraBold"/>
                <a:ea typeface="+mj-ea"/>
                <a:cs typeface="Dosis ExtraBold"/>
              </a:defRPr>
            </a:lvl1pPr>
          </a:lstStyle>
          <a:p>
            <a:r>
              <a:rPr lang="en-US" sz="3200" dirty="0" smtClean="0"/>
              <a:t>vs.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949234" y="3558900"/>
            <a:ext cx="7589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Menlo" charset="0"/>
              </a:rPr>
              <a:t>jbutton.addActionListener</a:t>
            </a:r>
            <a:r>
              <a:rPr lang="en-US" dirty="0">
                <a:latin typeface="Menlo" charset="0"/>
              </a:rPr>
              <a:t> { Event e -&gt;</a:t>
            </a:r>
            <a:br>
              <a:rPr lang="en-US" dirty="0">
                <a:latin typeface="Menlo" charset="0"/>
              </a:rPr>
            </a:br>
            <a:r>
              <a:rPr lang="en-US" dirty="0">
                <a:latin typeface="Menlo" charset="0"/>
              </a:rPr>
              <a:t>    </a:t>
            </a:r>
            <a:r>
              <a:rPr lang="en-US" i="1" dirty="0">
                <a:solidFill>
                  <a:srgbClr val="808080"/>
                </a:solidFill>
                <a:latin typeface="Menlo" charset="0"/>
              </a:rPr>
              <a:t>//can access whatever I want from the caller</a:t>
            </a:r>
            <a:br>
              <a:rPr lang="en-US" i="1" dirty="0">
                <a:solidFill>
                  <a:srgbClr val="80808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just happened?!</a:t>
            </a:r>
            <a:endParaRPr lang="en-US" dirty="0"/>
          </a:p>
        </p:txBody>
      </p:sp>
      <p:pic>
        <p:nvPicPr>
          <p:cNvPr id="4" name="Picture 3" descr="wt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1" y="1280885"/>
            <a:ext cx="6052457" cy="34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it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Closure is an object</a:t>
            </a:r>
          </a:p>
          <a:p>
            <a:pPr marL="0" indent="0">
              <a:buNone/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Closure action = {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b="1" dirty="0" smtClean="0"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‘groovy’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dirty="0" smtClean="0"/>
              <a:t>We can declare a method that receives a closure</a:t>
            </a:r>
            <a:endParaRPr lang="en-US" dirty="0"/>
          </a:p>
          <a:p>
            <a:pPr marL="0" indent="0">
              <a:buNone/>
            </a:pP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JButton#addActionListener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(Closure action)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/>
              <a:t>We can pass </a:t>
            </a:r>
            <a:r>
              <a:rPr lang="en-US" dirty="0" smtClean="0"/>
              <a:t>a closure as </a:t>
            </a:r>
            <a:r>
              <a:rPr lang="en-US" dirty="0"/>
              <a:t>an argument for </a:t>
            </a:r>
            <a:r>
              <a:rPr lang="en-US" dirty="0" smtClean="0"/>
              <a:t>this method</a:t>
            </a: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j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button.addActionListener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(action)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07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54"/>
            <a:ext cx="8686800" cy="47897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can skip the reference</a:t>
            </a:r>
          </a:p>
          <a:p>
            <a:pPr marL="0" indent="0">
              <a:buNone/>
            </a:pP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jbutton.addActionListener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({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b="1" dirty="0"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‘groovy</a:t>
            </a:r>
            <a:r>
              <a:rPr lang="en-US" sz="2400" b="1" dirty="0" smtClean="0"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’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})</a:t>
            </a:r>
          </a:p>
          <a:p>
            <a:r>
              <a:rPr lang="en-US" dirty="0" smtClean="0"/>
              <a:t>If closure is a last </a:t>
            </a:r>
            <a:r>
              <a:rPr lang="en-US" dirty="0" err="1" smtClean="0"/>
              <a:t>argiment</a:t>
            </a:r>
            <a:r>
              <a:rPr lang="en-US" dirty="0" smtClean="0"/>
              <a:t> it can be placed outside the parentheses</a:t>
            </a:r>
            <a:endParaRPr lang="en-US" dirty="0"/>
          </a:p>
          <a:p>
            <a:pPr marL="0" indent="0">
              <a:buNone/>
            </a:pP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jbutton.addActionListener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(){</a:t>
            </a:r>
          </a:p>
          <a:p>
            <a:pPr marL="0" indent="0">
              <a:buNone/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b="1" dirty="0"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‘groovy</a:t>
            </a:r>
            <a:r>
              <a:rPr lang="en-US" sz="2400" b="1" dirty="0" smtClean="0"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’</a:t>
            </a:r>
          </a:p>
          <a:p>
            <a:pPr marL="0" indent="0">
              <a:buNone/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 smtClean="0"/>
              <a:t>Parentheses are optional</a:t>
            </a:r>
            <a:endParaRPr lang="en-US" dirty="0"/>
          </a:p>
          <a:p>
            <a:pPr marL="0" indent="0">
              <a:buNone/>
            </a:pP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jbutton.addActionListener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{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marL="0" indent="0">
              <a:buNone/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b="1" dirty="0"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‘groovy’</a:t>
            </a:r>
          </a:p>
          <a:p>
            <a:pPr marL="0" indent="0">
              <a:buNone/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51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Cheater, </a:t>
            </a:r>
            <a:r>
              <a:rPr lang="en-US" dirty="0" err="1" smtClean="0"/>
              <a:t>addActionListener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doesn’t accept Closure!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Closure can be cast to any type with </a:t>
            </a:r>
            <a:r>
              <a:rPr lang="en-US" dirty="0" err="1" smtClean="0"/>
              <a:t>corresponsding</a:t>
            </a:r>
            <a:r>
              <a:rPr lang="en-US" dirty="0" smtClean="0"/>
              <a:t> method</a:t>
            </a:r>
          </a:p>
          <a:p>
            <a:pPr marL="0" indent="0"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Closure c = {</a:t>
            </a:r>
          </a:p>
          <a:p>
            <a:pPr marL="457200" lvl="1" indent="0">
              <a:buNone/>
            </a:pP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ActionEvent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 -&gt;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prinltn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</a:t>
            </a:r>
          </a:p>
          <a:p>
            <a:pPr marL="0" indent="0">
              <a:buNone/>
            </a:pP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} as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ActionListener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Looks exactly like SAMs in Java 8!</a:t>
            </a:r>
            <a:endParaRPr lang="en-US" dirty="0"/>
          </a:p>
        </p:txBody>
      </p:sp>
      <p:pic>
        <p:nvPicPr>
          <p:cNvPr id="5" name="Picture 4" descr="can't-b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48" y="1243148"/>
            <a:ext cx="3050903" cy="34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9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 vs. Java 8 Lambdas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have to backed up by SAM</a:t>
            </a:r>
          </a:p>
          <a:p>
            <a:r>
              <a:rPr lang="en-US" dirty="0" smtClean="0"/>
              <a:t>Can be cast to any interface (not only SAM)</a:t>
            </a:r>
          </a:p>
          <a:p>
            <a:r>
              <a:rPr lang="en-US" dirty="0" smtClean="0"/>
              <a:t>Can access any enclosing variables (not only final)</a:t>
            </a:r>
          </a:p>
          <a:p>
            <a:r>
              <a:rPr lang="en-US" dirty="0" smtClean="0"/>
              <a:t>No parentheses, no semicolons!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sense of closures – </a:t>
            </a:r>
            <a:br>
              <a:rPr lang="en-US" dirty="0" smtClean="0"/>
            </a:br>
            <a:r>
              <a:rPr lang="en-US" dirty="0" smtClean="0"/>
              <a:t>who calls what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26" y="1602975"/>
            <a:ext cx="4771547" cy="315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statements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your granddad’s 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0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 and Groovy?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827584" y="1416099"/>
            <a:ext cx="7580162" cy="3171875"/>
            <a:chOff x="323528" y="1720981"/>
            <a:chExt cx="8228234" cy="34430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1960" y="1720981"/>
              <a:ext cx="4339802" cy="344305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2427734"/>
              <a:ext cx="3186791" cy="2493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827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statements, BTW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3914" y="1143835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if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)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assert false</a:t>
            </a:r>
            <a:br>
              <a:rPr lang="en-US" sz="1600" b="1" dirty="0">
                <a:solidFill>
                  <a:srgbClr val="000043"/>
                </a:solidFill>
                <a:latin typeface="Menlo" charset="0"/>
              </a:rPr>
            </a:b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if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) {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assert false</a:t>
            </a:r>
            <a:br>
              <a:rPr lang="en-US" sz="1600" b="1" dirty="0">
                <a:solidFill>
                  <a:srgbClr val="000043"/>
                </a:solidFill>
                <a:latin typeface="Menlo" charset="0"/>
              </a:rPr>
            </a:br>
            <a:r>
              <a:rPr lang="en-US" sz="1600" dirty="0">
                <a:solidFill>
                  <a:srgbClr val="000000"/>
                </a:solidFill>
                <a:latin typeface="Menlo" charset="0"/>
              </a:rPr>
              <a:t>}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else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{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assert true</a:t>
            </a:r>
            <a:br>
              <a:rPr lang="en-US" sz="1600" b="1" dirty="0">
                <a:solidFill>
                  <a:srgbClr val="000043"/>
                </a:solidFill>
                <a:latin typeface="Menlo" charset="0"/>
              </a:rPr>
            </a:br>
            <a:r>
              <a:rPr lang="en-US" sz="16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endParaRPr lang="en-US" sz="1600" dirty="0">
              <a:solidFill>
                <a:srgbClr val="0000FF"/>
              </a:solidFill>
              <a:latin typeface="Menl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95914" y="1063229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list = [</a:t>
            </a:r>
            <a:r>
              <a:rPr lang="en-US" sz="1600" dirty="0">
                <a:solidFill>
                  <a:srgbClr val="0000FF"/>
                </a:solidFill>
                <a:latin typeface="Menlo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Menlo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Menlo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]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for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(j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in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list) {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j == list[j]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endParaRPr lang="en-US" sz="16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914" y="309455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clinks =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0</a:t>
            </a:r>
            <a:br>
              <a:rPr lang="en-US" dirty="0">
                <a:solidFill>
                  <a:srgbClr val="0000FF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for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remainingGuests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in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..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clinks +=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remainingGuests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clinks == (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10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*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 /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2</a:t>
            </a:r>
            <a:br>
              <a:rPr lang="en-US" dirty="0">
                <a:solidFill>
                  <a:srgbClr val="0000FF"/>
                </a:solidFill>
                <a:latin typeface="Menlo" charset="0"/>
              </a:rPr>
            </a:br>
            <a:endParaRPr lang="en-US" dirty="0">
              <a:solidFill>
                <a:srgbClr val="0000FF"/>
              </a:solidFill>
              <a:latin typeface="Menl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228117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list.each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 { item -&gt;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item == list[item]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324968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43"/>
                </a:solidFill>
                <a:latin typeface="Menlo" charset="0"/>
              </a:rPr>
              <a:t>switch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) {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   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case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false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break</a:t>
            </a:r>
            <a:br>
              <a:rPr lang="en-US" b="1" dirty="0">
                <a:solidFill>
                  <a:srgbClr val="000043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    case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true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;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break</a:t>
            </a:r>
            <a:br>
              <a:rPr lang="en-US" b="1" dirty="0">
                <a:solidFill>
                  <a:srgbClr val="000043"/>
                </a:solidFill>
                <a:latin typeface="Menlo" charset="0"/>
              </a:rPr>
            </a:br>
            <a:r>
              <a:rPr lang="en-US" b="1" dirty="0">
                <a:solidFill>
                  <a:srgbClr val="000043"/>
                </a:solidFill>
                <a:latin typeface="Menlo" charset="0"/>
              </a:rPr>
              <a:t>    default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: </a:t>
            </a:r>
            <a:r>
              <a:rPr lang="en-US" b="1" dirty="0">
                <a:solidFill>
                  <a:srgbClr val="000043"/>
                </a:solidFill>
                <a:latin typeface="Menlo" charset="0"/>
              </a:rPr>
              <a:t>assert false</a:t>
            </a:r>
            <a:br>
              <a:rPr lang="en-US" b="1" dirty="0">
                <a:solidFill>
                  <a:srgbClr val="000043"/>
                </a:solidFill>
                <a:latin typeface="Menlo" charset="0"/>
              </a:rPr>
            </a:br>
            <a:r>
              <a:rPr lang="en-US" dirty="0">
                <a:solidFill>
                  <a:srgbClr val="000000"/>
                </a:solidFill>
                <a:latin typeface="Menlo" charset="0"/>
              </a:rPr>
              <a:t>}</a:t>
            </a:r>
            <a:br>
              <a:rPr lang="en-US" dirty="0">
                <a:solidFill>
                  <a:srgbClr val="000000"/>
                </a:solidFill>
                <a:latin typeface="Menlo" charset="0"/>
              </a:rPr>
            </a:br>
            <a:endParaRPr lang="en-US" dirty="0">
              <a:solidFill>
                <a:srgbClr val="000000"/>
              </a:solidFill>
              <a:latin typeface="Menlo" charset="0"/>
            </a:endParaRPr>
          </a:p>
        </p:txBody>
      </p:sp>
      <p:pic>
        <p:nvPicPr>
          <p:cNvPr id="9" name="Picture 8" descr="surprised 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78" y="1503891"/>
            <a:ext cx="1136579" cy="11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Power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352324"/>
              </p:ext>
            </p:extLst>
          </p:nvPr>
        </p:nvGraphicFramePr>
        <p:xfrm>
          <a:off x="457200" y="1200150"/>
          <a:ext cx="822960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Well,</a:t>
                      </a:r>
                      <a:r>
                        <a:rPr lang="en-US" baseline="0" dirty="0" smtClean="0"/>
                        <a:t> true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Matcher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 found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Collection,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empty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String, </a:t>
                      </a:r>
                      <a:r>
                        <a:rPr lang="en-US" dirty="0" err="1" smtClean="0"/>
                        <a:t>GString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empty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zero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 reference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null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Everything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Whatever </a:t>
                      </a:r>
                      <a:r>
                        <a:rPr lang="en-US" dirty="0" err="1" smtClean="0"/>
                        <a:t>asBoolean</a:t>
                      </a:r>
                      <a:r>
                        <a:rPr lang="en-US" dirty="0" smtClean="0"/>
                        <a:t> method returns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3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groovy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“Dynamic” in Groovy means?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Groovy compiles to Java classes, how can it be dynamic?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“Dynamic” in a way “can be any type”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“Dynamic” in a way method dispatch is not finalized</a:t>
            </a:r>
          </a:p>
        </p:txBody>
      </p:sp>
    </p:spTree>
    <p:extLst>
      <p:ext uri="{BB962C8B-B14F-4D97-AF65-F5344CB8AC3E}">
        <p14:creationId xmlns:p14="http://schemas.microsoft.com/office/powerpoint/2010/main" val="112544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declaration is optional</a:t>
            </a:r>
          </a:p>
          <a:p>
            <a:r>
              <a:rPr lang="en-US" dirty="0" err="1" smtClean="0"/>
              <a:t>def</a:t>
            </a:r>
            <a:r>
              <a:rPr lang="en-US" dirty="0" smtClean="0"/>
              <a:t> means “any type”, means “</a:t>
            </a:r>
            <a:r>
              <a:rPr lang="en-US" dirty="0" err="1" smtClean="0"/>
              <a:t>java.lang.Object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It behaves that way!</a:t>
            </a:r>
          </a:p>
          <a:p>
            <a:r>
              <a:rPr lang="en-US" dirty="0" smtClean="0"/>
              <a:t>Two approaches: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Declare only when you have to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Don’t declare only when you have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2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have to omit the type?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encapsulation</a:t>
            </a:r>
          </a:p>
          <a:p>
            <a:r>
              <a:rPr lang="en-US" dirty="0" smtClean="0"/>
              <a:t>You actively don’t want to know</a:t>
            </a:r>
          </a:p>
          <a:p>
            <a:r>
              <a:rPr lang="en-US" dirty="0" smtClean="0"/>
              <a:t>Because you want to treat it like something else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4560" y="3969534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Menlo" charset="0"/>
              </a:rPr>
              <a:t>List</a:t>
            </a:r>
            <a:r>
              <a:rPr lang="en-US" sz="1600" b="1" dirty="0" smtClean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Menlo" charset="0"/>
              </a:rPr>
              <a:t>customers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XmlSlurper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().parse(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File(</a:t>
            </a:r>
            <a:r>
              <a:rPr lang="en-US" sz="1600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1600" b="1" dirty="0" err="1">
                <a:solidFill>
                  <a:srgbClr val="008000"/>
                </a:solidFill>
                <a:latin typeface="Menlo" charset="0"/>
              </a:rPr>
              <a:t>customers.xml</a:t>
            </a:r>
            <a:r>
              <a:rPr lang="en-US" sz="1600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))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customer = </a:t>
            </a: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customers.first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83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 like something else?</a:t>
            </a:r>
            <a:endParaRPr lang="en-US" dirty="0"/>
          </a:p>
        </p:txBody>
      </p:sp>
      <p:pic>
        <p:nvPicPr>
          <p:cNvPr id="4" name="Picture 2" descr="http://2.bp.blogspot.com/_XUkloHnuGwg/Sw1OsH02B6I/AAAAAAAAAsQ/UhZHB12oUJw/s1600/giant+rubber+du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708" y="3287065"/>
            <a:ext cx="2579088" cy="17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90557" y="2679703"/>
            <a:ext cx="85628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Menlo" charset="0"/>
              </a:rPr>
              <a:t>List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customers =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XmlSlurper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().parse(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File(</a:t>
            </a:r>
            <a:r>
              <a:rPr lang="en-US" sz="1600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1600" b="1" dirty="0" err="1">
                <a:solidFill>
                  <a:srgbClr val="008000"/>
                </a:solidFill>
                <a:latin typeface="Menlo" charset="0"/>
              </a:rPr>
              <a:t>customers.xml</a:t>
            </a:r>
            <a:r>
              <a:rPr lang="en-US" sz="1600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))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Menlo" charset="0"/>
              </a:rPr>
              <a:t>Customer customer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customers.first</a:t>
            </a:r>
            <a:r>
              <a:rPr lang="en-US" sz="1600" dirty="0" smtClean="0">
                <a:solidFill>
                  <a:srgbClr val="000000"/>
                </a:solidFill>
                <a:latin typeface="Menlo" charset="0"/>
              </a:rPr>
              <a:t>() as Customer</a:t>
            </a:r>
            <a:endParaRPr lang="en-US" sz="1600" dirty="0">
              <a:solidFill>
                <a:srgbClr val="000000"/>
              </a:solidFill>
              <a:latin typeface="Menlo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3448066" y="1008891"/>
            <a:ext cx="5514730" cy="1511254"/>
          </a:xfrm>
          <a:prstGeom prst="wedgeEllipseCallout">
            <a:avLst>
              <a:gd name="adj1" fmla="val 14921"/>
              <a:gd name="adj2" fmla="val 1162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omic Sans MS" panose="030F0702030302020204" pitchFamily="66" charset="0"/>
              </a:rPr>
              <a:t>If I walk like a duck, swim like a duck, fly like a duck and quack like a duck, who cares I am an XML Node!</a:t>
            </a:r>
            <a:endParaRPr lang="en-US" sz="20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7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method dispatch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achieved by passing all the calls via Meta Object Protocol (MOP)</a:t>
            </a:r>
          </a:p>
          <a:p>
            <a:r>
              <a:rPr lang="en-US" dirty="0" smtClean="0"/>
              <a:t>Decisions are taken in runtime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7738" y="3637256"/>
            <a:ext cx="8797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0043"/>
                </a:solidFill>
                <a:latin typeface="Menlo" charset="0"/>
              </a:rPr>
              <a:t>def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customers =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XmlSlurper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().parse(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new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File(</a:t>
            </a:r>
            <a:r>
              <a:rPr lang="en-US" sz="1600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1600" b="1" dirty="0" err="1">
                <a:solidFill>
                  <a:srgbClr val="008000"/>
                </a:solidFill>
                <a:latin typeface="Menlo" charset="0"/>
              </a:rPr>
              <a:t>customers.xml</a:t>
            </a:r>
            <a:r>
              <a:rPr lang="en-US" sz="1600" b="1" dirty="0">
                <a:solidFill>
                  <a:srgbClr val="008000"/>
                </a:solidFill>
                <a:latin typeface="Menlo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))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dirty="0">
                <a:solidFill>
                  <a:srgbClr val="000000"/>
                </a:solidFill>
                <a:latin typeface="Menlo" charset="0"/>
              </a:rPr>
              <a:t>Customer customer = </a:t>
            </a: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customers.first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sz="1600" b="1" dirty="0">
                <a:solidFill>
                  <a:srgbClr val="000043"/>
                </a:solidFill>
                <a:latin typeface="Menlo" charset="0"/>
              </a:rPr>
              <a:t>as 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Customer</a:t>
            </a:r>
            <a:br>
              <a:rPr lang="en-US" sz="1600" dirty="0">
                <a:solidFill>
                  <a:srgbClr val="000000"/>
                </a:solidFill>
                <a:latin typeface="Menlo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Menlo" charset="0"/>
              </a:rPr>
              <a:t>customer.buy</a:t>
            </a:r>
            <a:r>
              <a:rPr lang="en-US" sz="1600" dirty="0">
                <a:solidFill>
                  <a:srgbClr val="000000"/>
                </a:solidFill>
                <a:latin typeface="Menlo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744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 to google: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MetaClass</a:t>
            </a:r>
            <a:r>
              <a:rPr lang="en-US" dirty="0" smtClean="0"/>
              <a:t> and </a:t>
            </a:r>
            <a:r>
              <a:rPr lang="en-US" dirty="0" err="1" smtClean="0"/>
              <a:t>ExpandoMetaClass</a:t>
            </a:r>
            <a:endParaRPr lang="en-US" dirty="0" smtClean="0"/>
          </a:p>
          <a:p>
            <a:r>
              <a:rPr lang="en-US" dirty="0" err="1" smtClean="0"/>
              <a:t>methodMissing</a:t>
            </a:r>
            <a:r>
              <a:rPr lang="en-US" dirty="0" smtClean="0"/>
              <a:t> and </a:t>
            </a:r>
            <a:r>
              <a:rPr lang="en-US" dirty="0" err="1" smtClean="0"/>
              <a:t>propertyMissing</a:t>
            </a:r>
            <a:endParaRPr lang="en-US" dirty="0" smtClean="0"/>
          </a:p>
          <a:p>
            <a:r>
              <a:rPr lang="en-US" dirty="0" err="1" smtClean="0"/>
              <a:t>getMethod</a:t>
            </a:r>
            <a:r>
              <a:rPr lang="en-US" dirty="0" smtClean="0"/>
              <a:t> and </a:t>
            </a:r>
            <a:r>
              <a:rPr lang="en-US" dirty="0" err="1" smtClean="0"/>
              <a:t>getProperty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Dynamic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Bad assignments not enforces at compile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Absence of methods and properties can’t fail compilation (e.g. typos not being caught)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9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 </a:t>
            </a:r>
            <a:r>
              <a:rPr lang="en-US" smtClean="0"/>
              <a:t>and Groovy?</a:t>
            </a:r>
            <a:endParaRPr lang="en-GB" dirty="0"/>
          </a:p>
        </p:txBody>
      </p:sp>
      <p:pic>
        <p:nvPicPr>
          <p:cNvPr id="3" name="Picture 2" descr="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53" y="1407459"/>
            <a:ext cx="4660395" cy="30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the magic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types can be turned off for better confidence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TypeChecked</a:t>
            </a:r>
            <a:endParaRPr lang="en-US" dirty="0" smtClean="0"/>
          </a:p>
          <a:p>
            <a:r>
              <a:rPr lang="en-US" dirty="0" smtClean="0"/>
              <a:t>Dynamic method dispatch can be turned off for better performance (no MOP == Java performance)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CompileStatic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Gives?!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tons of syntactic sugar</a:t>
            </a:r>
          </a:p>
          <a:p>
            <a:r>
              <a:rPr lang="en-US" dirty="0" smtClean="0"/>
              <a:t>Use dynamic stuff when needed</a:t>
            </a:r>
          </a:p>
          <a:p>
            <a:pPr lvl="1"/>
            <a:r>
              <a:rPr lang="en-US" dirty="0" smtClean="0"/>
              <a:t>Builders, </a:t>
            </a:r>
            <a:r>
              <a:rPr lang="en-US" dirty="0" err="1" smtClean="0"/>
              <a:t>Slurpers</a:t>
            </a:r>
            <a:r>
              <a:rPr lang="en-US" dirty="0" smtClean="0"/>
              <a:t>, Grails, all the magic</a:t>
            </a:r>
          </a:p>
          <a:p>
            <a:r>
              <a:rPr lang="en-US" dirty="0" smtClean="0"/>
              <a:t>Win-win!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things I love about Groovy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Private scope is broken</a:t>
            </a:r>
          </a:p>
          <a:p>
            <a:pPr lvl="1"/>
            <a:r>
              <a:rPr lang="en-US" dirty="0" smtClean="0"/>
              <a:t>Unfortunately targeted to be “fixed” in 3.0</a:t>
            </a:r>
          </a:p>
          <a:p>
            <a:r>
              <a:rPr lang="en-US" dirty="0" smtClean="0"/>
              <a:t>Methods can have default values </a:t>
            </a:r>
          </a:p>
          <a:p>
            <a:pPr lvl="1"/>
            <a:r>
              <a:rPr lang="en-US" dirty="0" err="1"/>
              <a:t>def</a:t>
            </a:r>
            <a:r>
              <a:rPr lang="en-US" dirty="0"/>
              <a:t> print(String value, String encoding = ‘UTF-8’)</a:t>
            </a:r>
          </a:p>
          <a:p>
            <a:pPr lvl="1"/>
            <a:r>
              <a:rPr lang="en-US" dirty="0" smtClean="0"/>
              <a:t>Generates overloaded methods in </a:t>
            </a:r>
            <a:r>
              <a:rPr lang="en-US" dirty="0" err="1" smtClean="0"/>
              <a:t>bytecode</a:t>
            </a:r>
            <a:endParaRPr lang="en-US" dirty="0" smtClean="0"/>
          </a:p>
          <a:p>
            <a:r>
              <a:rPr lang="en-US" dirty="0" smtClean="0"/>
              <a:t>with{} gets in context of </a:t>
            </a:r>
            <a:r>
              <a:rPr lang="en-US" smtClean="0"/>
              <a:t>the object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4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things I love about Groovy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 alias</a:t>
            </a:r>
          </a:p>
          <a:p>
            <a:pPr lvl="1"/>
            <a:r>
              <a:rPr lang="en-US" dirty="0"/>
              <a:t>import </a:t>
            </a:r>
            <a:r>
              <a:rPr lang="en-US" dirty="0" err="1"/>
              <a:t>com.somecompany.RobotDefaultImpl</a:t>
            </a:r>
            <a:r>
              <a:rPr lang="en-US" dirty="0"/>
              <a:t> as Robot</a:t>
            </a:r>
          </a:p>
          <a:p>
            <a:r>
              <a:rPr lang="en-US" dirty="0" smtClean="0"/>
              <a:t>Refer to method with String</a:t>
            </a:r>
          </a:p>
          <a:p>
            <a:pPr lvl="1"/>
            <a:r>
              <a:rPr lang="en-US" dirty="0" smtClean="0"/>
              <a:t>Removes some limitations of Java literals</a:t>
            </a:r>
          </a:p>
          <a:p>
            <a:pPr lvl="1"/>
            <a:r>
              <a:rPr lang="en-US" dirty="0" smtClean="0"/>
              <a:t>Allows dynamic method calls:</a:t>
            </a:r>
            <a:endParaRPr lang="en-US" dirty="0"/>
          </a:p>
          <a:p>
            <a:pPr marL="457200" lvl="1" indent="0">
              <a:buNone/>
            </a:pPr>
            <a:r>
              <a:rPr lang="en-US" b="1" dirty="0">
                <a:solidFill>
                  <a:srgbClr val="000043"/>
                </a:solidFill>
                <a:latin typeface="Monaco" panose="020B0509030404040204" pitchFamily="49" charset="0"/>
              </a:rPr>
              <a:t>	</a:t>
            </a:r>
            <a:r>
              <a:rPr lang="en-US" sz="1800" b="1" dirty="0" err="1">
                <a:solidFill>
                  <a:srgbClr val="000043"/>
                </a:solidFill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sz="1800" b="1" dirty="0">
                <a:solidFill>
                  <a:srgbClr val="000043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800" b="1" dirty="0" smtClean="0">
                <a:solidFill>
                  <a:srgbClr val="59A732"/>
                </a:solidFill>
                <a:latin typeface="Menlo" charset="0"/>
                <a:ea typeface="Menlo" charset="0"/>
                <a:cs typeface="Menlo" charset="0"/>
              </a:rPr>
              <a:t>“</a:t>
            </a:r>
            <a:r>
              <a:rPr lang="en-US" sz="1800" dirty="0" smtClean="0">
                <a:solidFill>
                  <a:schemeClr val="tx1"/>
                </a:solidFill>
                <a:latin typeface="Menlo" charset="0"/>
                <a:ea typeface="Menlo" charset="0"/>
                <a:cs typeface="Menlo" charset="0"/>
              </a:rPr>
              <a:t>${name} </a:t>
            </a:r>
            <a:r>
              <a:rPr lang="en-US" sz="1800" b="1" dirty="0">
                <a:solidFill>
                  <a:srgbClr val="008000"/>
                </a:solidFill>
                <a:latin typeface="Menlo" charset="0"/>
                <a:ea typeface="Menlo" charset="0"/>
                <a:cs typeface="Menlo" charset="0"/>
              </a:rPr>
              <a:t>can name a method with </a:t>
            </a:r>
            <a:r>
              <a:rPr lang="en-US" sz="1800" b="1" dirty="0" smtClean="0">
                <a:solidFill>
                  <a:srgbClr val="008000"/>
                </a:solidFill>
                <a:latin typeface="Menlo" charset="0"/>
                <a:ea typeface="Menlo" charset="0"/>
                <a:cs typeface="Menlo" charset="0"/>
              </a:rPr>
              <a:t>spaces”</a:t>
            </a:r>
            <a:r>
              <a:rPr lang="en-US" sz="1800" dirty="0" smtClean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(){ </a:t>
            </a:r>
            <a:r>
              <a:rPr lang="en-US" sz="1800" dirty="0">
                <a:solidFill>
                  <a:srgbClr val="000000"/>
                </a:solidFill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66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didn’t cover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Everything in depth</a:t>
            </a:r>
          </a:p>
          <a:p>
            <a:r>
              <a:rPr lang="en-US" dirty="0" smtClean="0"/>
              <a:t>Builders and </a:t>
            </a:r>
            <a:r>
              <a:rPr lang="en-US" dirty="0" err="1" smtClean="0"/>
              <a:t>Slurpers</a:t>
            </a:r>
            <a:endParaRPr lang="en-US" dirty="0" smtClean="0"/>
          </a:p>
          <a:p>
            <a:r>
              <a:rPr lang="en-US" dirty="0" smtClean="0"/>
              <a:t>Testing (Spock and </a:t>
            </a:r>
            <a:r>
              <a:rPr lang="en-US" dirty="0" err="1" smtClean="0"/>
              <a:t>Geb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Parallel programming with </a:t>
            </a:r>
            <a:r>
              <a:rPr lang="en-US" dirty="0" err="1" smtClean="0"/>
              <a:t>GPars</a:t>
            </a:r>
            <a:r>
              <a:rPr lang="en-US" dirty="0" smtClean="0"/>
              <a:t> (Hint: everything Scala has and more)</a:t>
            </a:r>
          </a:p>
          <a:p>
            <a:r>
              <a:rPr lang="en-US" dirty="0" smtClean="0"/>
              <a:t>DSLs (Hint: Groovy is perfect for DSLs)</a:t>
            </a:r>
          </a:p>
          <a:p>
            <a:r>
              <a:rPr lang="en-US" dirty="0" smtClean="0"/>
              <a:t>Writing AST transformations</a:t>
            </a:r>
          </a:p>
          <a:p>
            <a:r>
              <a:rPr lang="en-US" dirty="0" smtClean="0"/>
              <a:t>Other projects in the ecosystem </a:t>
            </a:r>
            <a:r>
              <a:rPr lang="ru-RU" dirty="0" smtClean="0"/>
              <a:t>(</a:t>
            </a:r>
            <a:r>
              <a:rPr lang="en-US" dirty="0" err="1"/>
              <a:t>Gradle</a:t>
            </a:r>
            <a:r>
              <a:rPr lang="en-US" dirty="0"/>
              <a:t>, Grails, </a:t>
            </a:r>
            <a:r>
              <a:rPr lang="en-US" dirty="0" err="1"/>
              <a:t>Ratpack</a:t>
            </a:r>
            <a:r>
              <a:rPr lang="en-US" dirty="0"/>
              <a:t>, </a:t>
            </a:r>
            <a:r>
              <a:rPr lang="en-US" dirty="0" smtClean="0"/>
              <a:t>Griffon, </a:t>
            </a:r>
            <a:r>
              <a:rPr lang="en-US" dirty="0" err="1" smtClean="0"/>
              <a:t>Grooscipt</a:t>
            </a:r>
            <a:r>
              <a:rPr lang="en-US" dirty="0" smtClean="0"/>
              <a:t>, Lazybones</a:t>
            </a:r>
            <a:r>
              <a:rPr lang="en-US" dirty="0"/>
              <a:t>…)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Just go read this book</a:t>
            </a:r>
            <a:endParaRPr lang="en-US" dirty="0"/>
          </a:p>
        </p:txBody>
      </p:sp>
      <p:pic>
        <p:nvPicPr>
          <p:cNvPr id="4" name="Picture 3" descr="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29" y="1320799"/>
            <a:ext cx="2601742" cy="32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8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BDAAkGBwgHBgkIBwgKCgkLDRYPDQwMDRsUFRAWIB0iIiAdHx8kKDQsJCYxJx8fLT0tMTU3Ojo6Iys/RD84QzQ5Ojf/2wBDAQoKCg0MDRoPDxo3JR8lNzc3Nzc3Nzc3Nzc3Nzc3Nzc3Nzc3Nzc3Nzc3Nzc3Nzc3Nzc3Nzc3Nzc3Nzc3Nzc3Nzf/wAARCADDAQIDASIAAhEBAxEB/8QAGwAAAQUBAQAAAAAAAAAAAAAAAwABAgQFBgf/xAA8EAABBAECBAQFAgQFAgcAAAABAAIDEQQhMQUSQVETImFxBhQygZFSoSMzQrEVYnLR4cHwBxYkQ1OSov/EABgBAAMBAQAAAAAAAAAAAAAAAAABAgME/8QAIxEBAQACAgMAAgIDAAAAAAAAAAECESExAxJBMlETIkJhcf/aAAwDAQACEQMRAD8A8wie/kHmd+VPnff1O/KhALY2ham4ALny7bTovEeJB5j+UQc3P9Tt71QD0RmHzan1U0xCXFxdzHXohvc4Guc/ZFI9QoPFtUyqDbLI02HuBGxBRZeL5cs735LfGe4AB91QCrqDr6/ZaY3SaBPmTSSHyuYy7A5rUDO/W3EfdPKdFWP1aLaTaVqGV3itp5/KJjSPGTzB58pvUqvjjzEnpqrGGC5z3E7BTlwcaWa54ypPM4Wb37oHO79R/Ks8TbWVfRzGuH4VRVOivaXO79R/Kjb/ANX7pJIJEuf0J/KQL/1O/KnHE+V/JDE+V/6WNJKvngHGmR87+EZjWb2Y0xpSic8SN85u+66WJ7uUEOO3dc2I3xTBssb4nA1T2Ef3XRwtuNtdlWITL319R+xUed9VzH8qe5vuoEff2TBFzq1JQnucNjopobyb2/dKkGXOr6j+UIyPv6z+UR23+6CpBOc6tCbQS94NFx/KI/6SgoBPe8iuc/lCL3Hdx/Km/ZDQA3uf0J/KG579+Y/lGcEItQSBc6/rekmdufq37pICeN/Kane0kn0Uof5TPZSpc1vLaThXI1pFZ5XAV0pCl8sljvsjO0cx3TdFApJoUoOFggonOK0CFJq0qTAQpDoaO6I40DarSPo1R/4WmMTQZXkk67oLz52hTcbJIQf/AHHHXTS10ScM7Vlh5Wurror2ICIST1WczVw9FqwbNb6hZeTpeK7xPV8J3/hgfhUlYnk8UFw6SEBC+6ePRZdoLc4B8Oz8Ve18txY1/VWrvZQ+HeFDiGWDIP4MZt3qegXoeM0Qhga0Na2qA6Ktrww3y6j4T+HMDhmI2aKCNmnbX3JU+N5wY93LK6mnTW1lji724/h25o7DqsPiWc5xJL9xsE7lJGsw5WMzNZlAsyIYJR/njBVVvw7FxKN3+H8sMoGkZPkcf+hWU/I5Wnn1/Sr/AAXP5Mhh53tcCC3XYqJnydxlYeXiz4eS+DJiMUrDTmOGypr1zjfCYfiHAaJw2HiDB/Cl0100B9CvK8zHlx55IpG1JGSx7a2IWzmymlZDk3RUKUddEqkF+3dBRn3RQVIQkJ2rRDRJNf6h7IaAG8+hUFN5NqCRGKgURMQgAncpJO+o+6SDEx23Cz27KRB7KWOP4DP9IUnDTQLmy7azpVnaCNtVIHngbZ2NWpSjy6mlCI6Fu56I+D6M0eUCh90OVw2uj6InL6FAkJNbJQwZDQ6Km9x6q1M6gVUebK3wiKA4irPUe4IQ4qdZ0JuyFKQjkcQNfVLGbbaaC49mgkrZmsR+Xr+yviQRRg9tlUZBO54a2CUk7UwqxJDO54b8vOA0a/wnf7LLKbaRYxjzYVncSa/cWptBJAaNToAnxoZflpf4Mo8wIBjd/srnCIDJxGBrmPA5rNtKePQs5djwTFZhYjYx9e7j3K2owOUdfsqOHHcmqvFprlvT1S7dMmorZUjWjfT+yynuL3WVpzs6F2ndUJTAHUJWF3bm1U02flyBmp6KjFxTkmAuuxS47L4YFHfssF0lusaKCteu/DPxPjzZsMGQ62hreRxOod1VD/xCbF/i4yIqaJmXd7kaLzrBy5IMiMxuOjgu3+IMo5GJg8xLnBht3LuujDLc5Y5sBQf/AN0iO3/4UTsqYq7r+/qguu9Qju3pBebO9qQFIBXr7ISJLVDuhoAbyCVBSfd6qKREkkkgAuvmPukk76j7pIUsQioWDT6Rsp0oQgeEwNNjlFE6IlaXoua9rivONEAbq49tt9VVuzvr2RDHJNKu82VYJ8nNehCquNohq0+6qvP91YyXhrS5xodltfCHw/FxguyeJMlbiA1GGOovK6cJtnebpQ4Jw6DKY6adoeLNA7LeihbAKhaxgGwa1ddg/CfBY4QzGOREG6hpfe/unl+EYDfg8QeCdg5gK6JjIqYOagyHRPa4klzdQtQcfnb9Oun6Qrc3wblAgwZePJ/qtpVST4W4swGoWyerXhVqHqxL/wAxTn6mi/QBKX4heYXufG2mtug0AuKozcI4jB/Mw5gB1DCbVWKJwy2MlhcAdKc0hK9DdWmfEGa6pG8Pk8L9QGy0cXixzGPkaHDlbrelLPk4Pl5TmmbOnaxp0ijprVfigZiY0rQbsak9Vx3babc5xTOys2VzGyOZGNy0qqzG4a1vKczJdNvZYf7rS4b4cWS9srQ5rnbHqF1kOFE+JpDWhvQVspx5Fm3DGDxIS1krpW9CQVlTNcA5vXZeg8TgZDEQwgBcRxBzfFcQK7pdCwLho8Qtc/Qt036rqeDumyn5ODPMXNDDJE0nQOHb3XKYJZbnOFNDqoHotpvEW4roJw6vDdyl3dtp75EnHKybvWx7pnbaIuS3lyJBuOax99VXkdWgXQ5aGasqu7RxpFeR/VeqCpJCQjYlDUnm3bqBNBADf9SinJtMkRJFJMUAJw8x23SSNWdEkGsQ14TK/SFNRiHLG0dgApLmrUlUlHLITSsSPawW5wb7mlRyOIY1EeJzV0aE5jb0W5FoAGAXVV0WdlZjINB5n9gq8/FHmIRwAtF6uKzySSSTZK2w8X7Rc/0nLK+d/mO50HZek8IkkxOGwxNJ5I2AAXS85w2+JlQMrd41XobeUxhtHQdQujCDD9tCPiMzWk26uhB0ViLiz2EklxB77LG5mltGylzAk3zEn1Wi910A465rtH+f9R2ViLj7uanPuuxXMPrlBO+1Wo8zq00CD3XaQ/EJA8jg6/ZNn8ajyMKQPayyKBobrjSXkKEjpWRuLTqNdToin7Ougcx2PzOI5qVKR0PyEkj5GNcL0vosqHNfNE1rDvVoGTwb5+Xmhnkjc7dod5SfZcWXem0vDLknZHI6Rr+bzGhfRdjg5wOCzlc76diVzY+HTEGmQtsb0VdhIgcGMe3y6ctqehsbiWU6QOA+4XJ5zbeV0GbMGO7h6w5Gl0b3u7qd8igcPAJe13QbFbrfgzjPF+FtkwjisbI6+WaUtcQNtKWPwrKbhzPmoGh1W9B8TPawAON1rrotcJLd1FvGnRcQ+Gsw/LnGZHzeC0TXKK5/RYnEuDcQ4fT8zHcyNxoSAhzfyEOT4olDW+c0eqtcI+KpMySbhz2l8E0RDmu1F9CFvfWsrJWM9xFafuhHbr9lJzrr07ochpvVZswjd6pnHTdOhv3QESO6ZJMUiK0xKQpMdUgg76j7pJnfUfdJNSj/AIzyNDWMLiBu5V5OI5M2hf4Y7NVJw5Xkb0VO6IOh++6qYYz4ndJ1ucRIXOrqSVAt1NdOimdG6jQ6AKLtSbulRIJJzQ01v1TIC9wRodxSCxoDa7fmob0uL4DpxJhI/pK6kSnXy0e60wXitBwJodlIkndVmSAa/snbKWk2R7KtqWL20CRQnSN5QSRZUfF/z77I2awa0olRe0O0B0/CGJbfQohIvPKdPwjZbEwHsjmdDIfIdu4VoPZjykESv6gB6yMgvaGyNNFu/qtXByIsmJj3NI1o30XP5cfrTC/BZ8hro7fhOaXf1OeSqELI2ZPi8g12C3cmVjouWm0NvZZU80LWOcKBHVc9aqXGZ23G1oqlj5OSGxNjbq5PxDN8WSozfsgQxmy9/mJ7ok+1N/0jEHNZIHbuZaHqDWoRp3hhJI6Ugb7n8rXFnlCs9ytX4WfyccxwTo626nussfZWeEu5OL4RH/yjdWhszARyvb0a4hAeQdrRst//AKiWib5z/dV0kGOgQib7qchPTZDQCKincEyRUk1pE/8AdJkgg76j7pJO+o+6SZueP8xw03TtI01/dQksyOve04dbiNietrRJ3AXpqbv90x1GgG97bhS9d7USW69PYICOlih16pEjsE/K3odFFAXuEScucw3qQQt75mgbda5WKR0UjXs+pp0WjzZLsduQWhzHfpGqe9KxumyMkH+tSGT91z3zh66V30T/ADnc9Ue1V7R0XzFmtKCm3IF3zD00XPDN1+r7qYzgD9Q3rdHsPaN4TjmB+ycTiyBt3JWEeIAdQEvn6b5dSn7D2je8YH6nXe6bCfIMt8UbqDmkrAOfLI2mivW1c4PxFuHkxmfzCQ093YpW7hzKbW+IZfEcYlj223UBzeyqNdl5LNSOUdLpd18rBnQ8p5XA7HosuXhXyjXxNgJs6EdFzXhvy5qGEtP0i+lKwGGtLBWtFwwkiwR30T5WKyJhoahTabnMwFtWmyPl2RRyMlPM4eaOvpPupcUkYw1Y5hsAshri+W+/QrTCWsfJlIvCQEWNUfhZB4th3eslgH0QQW4oa5wEkp2b0CPj5WXJKyaZ/mb9DGigFrpl7ba8juaRx7klQJAQTxOECp2Nc+9o9/uUP55sruSHDdZ2uRLQGLrUSdEWPGyX7xxtPbxQmfjzs1fE9o9rCWgCmJA3KR60h37KS0mXBNzDsoEpXSZ6OdykmJFlJAc4dHm9aKcHoNPXdM424n1SGmu/sVolLk16beyhWlqQFeYA10USKQD2aromSSQCXX8IgacWBrm6Fuq5GtQD1Xb4LCxsYB05R/ZVj2ePbPyeFsc9xGhtZWTixQOIeQXdhutji/EDCTDC8eI7/wDIWJWvMSST1PVLLR3QXyxdqxrWj/MbUvBLKHMPUcqlzecEFSFk76qUoOaBo+MPrqNCESOBpHOx4oUacdVG96N+qQi5zoN/S0zWjLEB05j21VQ+G5paS5ryeo8oC3/hz4eZng5GSB4LdKBo2r3EPhPEkscMynQzj6Y5nWx/oD0KVsiphlZuMbgvFOJYHL8qRPEXECFx1039l1uD8UcO4ixjXkwTE1yu/wB1wUsOVh5LoZoZI52/U1wII+46Ifg+S/AkDu4epslVjllHoGR8RcJxS8OyQ9zb8rdSuU4t8RvynOGLHyMr6jusZ8JJJELrPcoYjlsAR8p/0pTCC+TKokySW4lxJHfqpsHIR5qU2Y07jq1xB6bJ/lpWj+We2hVs9USJ5JtsXO79Tzp+FOQySksc/lB6N0CixkoDrYd+yIxrmi+V1+gTLkzW8tBuyeTLfAwthI8Q7lFZDI42Wlo7lZ8kUhnJ5S8A1WmyR+tGa+QAF73F3e1dxeMZOMQDLzM7FUacBTmlpQ5pGMbyghzj26Jk6Lx4c6MPj5WP9Op7Kt7rBjnmaQ5rzp+FsxzeLE17q5iP6dlNhypk+qbmUbtMpCRfqdkk1j9QSTDAJJNndO013pMkrIrSSJSQCSSSQBMZvPkRt7uC7GSduJE6UjUaAdyuW4RH4nEIh0BtavHZRUUe2vNSqXUOdM9zjJI4uNucbPqU1OLuVrbKWPG6SS7pg/ur4Lb0FV2Wdy018fiufN6VW49EOkJvsEQtY46t/Cm91p4GF8n3UbtdE8eM4kPDhCSq5guk+GI8PE8UzU6TdthVOG4j82fwYCG6alE4jwrO4dcnM2SJuhkj/p9+yN1X8WEvTUllbEyR2O0Rh+pA2KofNPcwxuaSCdHIWJmGcCN51VyRrmE8tURqCFnR0lPKMnDGPxSHxo2j+HMP5kX36j0XLZcJx53R8wcBs4f1DutqXPc1hiJDj1tZs0bsnHL42l0kRPOANm9CiWltQU4x31Ud05JGitR3Ov0UUkqQBYXO5qBIVxm22qjwrh8+e+QQAXG0us9T2TMdz+/UdQnyrGy8FOaYfZZ+MfOSa7q1myUyr1PVUGuppA3KSPJeYtSZPk1ok7aLLnxzRewadQrJJce5TlhI11TmVjHOTNmDRXeGuDXuBP1DQKM+MwBzmup3RuyHiE/NR9BzLTe45rLjeWukUkzjQUA6SVe6SAwUkk9GwO60IgfwkTZtIgjcJkAkkkkBp/D7bzS79LVc4wxsmbE3m/o1HZD+G2fzpPZqs8RaBkh4FEtpO8YtMMdq1NY3kYBQ7Jk4aTsExBG4WDt0W5ViE8lnv2VdHB01QeK5g578PJErCR0Ndl1+BxOF8BfCQXuGodqD7jquHY0vcGtBLnGgB1V98Odwh7JJIXsaReuoRTs26CbgULs1mZjgRNI/iQjYHu1U83IbAHMkBBGgPdWsPiTsmBsrwWA9Cs3juRFKGtBBeDeiis6xZ5P4/ONlb4ZkPh4i2WDZ7eV4HUFViAWi9T2pDLzFMC2wfRCaWbAIMqVrfpBtvsVWtaOXjk4LMtvmY5xBcdaWbqVUVs6vcGwjxDiWPiNomV1bqipRyPieHxPcyRptrmmiCmb1TB4Y3BjONjYolnY7mlLNGR1sCe/oud+JsTDgiyHjHMM0bwecH6uboR+Vl8M+N/iPhmIcXFzIfDLy8mSEOcXHqT1KyOJcTz+J5ByOIZBmkOpPKAL9gryylmoykyl2p5buaQm7A6ITRzHT8pSEm9bKNAwEBo6qD/LIMW26H3USSetK7JAxrSXSVXoqUrmh2hJHsgZY6BlbYLrJ0Oibh8YdOS7dmoSfJYoDfup8Pbcpd/l/Kub05s9W8NBRcdFIhQJCSSLLN8z/AP7JKBD7NCWvQtSTDHSSSVkSSSSASSSSA6D4f0xXdCXqWe+8gjUhopNwIVhX3eVCc3M8+qM7/Vv4ZyTA2t/tal4XMNP7pNaApO0baxdmlZ9t3GqLdt6lCkOlp2mwP+iES8jQymKVkjd2ODhXovQOGcSw8/EJmIfY8zHAWPded6A/8p45XxO5o3Fp9Cg67jJwWz4Zx8RgY3Uxi9lyrcLLD3snbT2HX1W1Fxc4LmDJPlLRThss/N4wzJyXyMNA/uoqLVJ0bo9wqb3B8x1oBWsvKD43EnUjRUYzzlu5PVPFNrU4TmhjJsWXzQyf0lDfw8OMnykolDDVHchUWg2QNS09OyaPJkhkLmE3aZ45SdpOaWmngtPYhMrw4hBkN5cmOzX1bEKrO2Jrv4Ly9nrum0/4Ghvd/wB2pOIHdDJ7WhGVQI5tD3V+KgwVoqI+oaq60nlGh90QePs0pBFHUHdVZGAa9FZLgTt+UCa+2iFZ8xWfy1RGlbI0Li51gUKoIMm3dFaOUNVRy0e0xITBwKa0mKJy2tJbbNNPqP8AsklUB3hBPU0NUlXBstJJJWRJJJIBJJJIDpOD+XAj03UC2pH3r5lYwBy4UYOp5Ruqw+p3q4pZ9R1eCJKMhpuicuAJ/uhvJcNdvQrJ02gyO0ITwm21uhyWDWtJ4DuOyGO/7DGlE6Da0SNhkdQoepKseBHE3mcbdWgQ006CfGjn4e13hh7Cwb+y5afF+XIJNA7ei6jDymtwGscdm9eqws8CfmaLSvFZWM9zRQLjdJQgl5LL+yryMkBprvL6qePleECHAAXuq0z9uVp7nQNcQBbtLVMEE+ynk5PikNjFDuUFpB1O3VGhvlIk0pNcQVEUdL+ycbm0jlHtsgPQqBjkaLINeigDrpuitmLSLGnWkKll7CuneqsMlLdND9k1QybjlPoVIwtF+GS4dhuhUlnSbpGyAUKPoFWe42QQpuBbo5rgVB/MQOvsg8rwE8W01ukHg0B2UiDyk/ZBY4c3qeqrFz5jcx7pw49So3v6JFXpiqvgkc9xDCQTaSk4HmPkh36lJAHOPFzPHJs4ga+pTjHi/R36pJJfSP8ALQ19H7lROPFf0dB1SSQIQx4v0fuU5x4gNG9R1KSSIPro4o2DGaA3+lVvCZy1y/ukkr8n4urw9n8GOvoCH4Ef6f3SSXPk6qr5LGgkAaaIeHEwyOtvXukkn8Y38miyNjR5RSaSNh3G/qkkm1/xanD4o3YzrbdAAaqlPExoJDaKSSnLtje2VlRsAFDe+qrGCMiuUV6JJKsOmWXZvAjr6fwSpeDH+n90klaTshj5q5dOyJ4TAR5d0kkivaBY2zopiJnKTy9kklNVuoOY0OIA6qxFEwNBA1rukkjI8bdxZaxpZqOqg+CME03p3SSUx0AZETA0ENonfVVWwx89culd0klo5sxTDHQHL17pvCZvy/ukkhjRAxtbJJJJG//Z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data:image/jpeg;base64,/9j/4AAQSkZJRgABAQAAAQABAAD/2wBDAAkGBwgHBgkIBwgKCgkLDRYPDQwMDRsUFRAWIB0iIiAdHx8kKDQsJCYxJx8fLT0tMTU3Ojo6Iys/RD84QzQ5Ojf/2wBDAQoKCg0MDRoPDxo3JR8lNzc3Nzc3Nzc3Nzc3Nzc3Nzc3Nzc3Nzc3Nzc3Nzc3Nzc3Nzc3Nzc3Nzc3Nzc3Nzc3Nzf/wAARCADDAQIDASIAAhEBAxEB/8QAGwAAAQUBAQAAAAAAAAAAAAAAAwABAgQFBgf/xAA8EAABBAECBAQFAgQFAgcAAAABAAIDEQQhMQUSQVETImFxBhQygZFSoSMzQrEVYnLR4cHwBxYkQ1OSov/EABgBAAMBAQAAAAAAAAAAAAAAAAABAgME/8QAIxEBAQACAgMAAgIDAAAAAAAAAAECESExAxJBMlETIkJhcf/aAAwDAQACEQMRAD8A8wie/kHmd+VPnff1O/KhALY2ham4ALny7bTovEeJB5j+UQc3P9Tt71QD0RmHzan1U0xCXFxdzHXohvc4Guc/ZFI9QoPFtUyqDbLI02HuBGxBRZeL5cs735LfGe4AB91QCrqDr6/ZaY3SaBPmTSSHyuYy7A5rUDO/W3EfdPKdFWP1aLaTaVqGV3itp5/KJjSPGTzB58pvUqvjjzEnpqrGGC5z3E7BTlwcaWa54ypPM4Wb37oHO79R/Ks8TbWVfRzGuH4VRVOivaXO79R/Kjb/ANX7pJIJEuf0J/KQL/1O/KnHE+V/JDE+V/6WNJKvngHGmR87+EZjWb2Y0xpSic8SN85u+66WJ7uUEOO3dc2I3xTBssb4nA1T2Ef3XRwtuNtdlWITL319R+xUed9VzH8qe5vuoEff2TBFzq1JQnucNjopobyb2/dKkGXOr6j+UIyPv6z+UR23+6CpBOc6tCbQS94NFx/KI/6SgoBPe8iuc/lCL3Hdx/Km/ZDQA3uf0J/KG579+Y/lGcEItQSBc6/rekmdufq37pICeN/Kane0kn0Uof5TPZSpc1vLaThXI1pFZ5XAV0pCl8sljvsjO0cx3TdFApJoUoOFggonOK0CFJq0qTAQpDoaO6I40DarSPo1R/4WmMTQZXkk67oLz52hTcbJIQf/AHHHXTS10ScM7Vlh5Wurror2ICIST1WczVw9FqwbNb6hZeTpeK7xPV8J3/hgfhUlYnk8UFw6SEBC+6ePRZdoLc4B8Oz8Ve18txY1/VWrvZQ+HeFDiGWDIP4MZt3qegXoeM0Qhga0Na2qA6Ktrww3y6j4T+HMDhmI2aKCNmnbX3JU+N5wY93LK6mnTW1lji724/h25o7DqsPiWc5xJL9xsE7lJGsw5WMzNZlAsyIYJR/njBVVvw7FxKN3+H8sMoGkZPkcf+hWU/I5Wnn1/Sr/AAXP5Mhh53tcCC3XYqJnydxlYeXiz4eS+DJiMUrDTmOGypr1zjfCYfiHAaJw2HiDB/Cl0100B9CvK8zHlx55IpG1JGSx7a2IWzmymlZDk3RUKUddEqkF+3dBRn3RQVIQkJ2rRDRJNf6h7IaAG8+hUFN5NqCRGKgURMQgAncpJO+o+6SDEx23Cz27KRB7KWOP4DP9IUnDTQLmy7azpVnaCNtVIHngbZ2NWpSjy6mlCI6Fu56I+D6M0eUCh90OVw2uj6InL6FAkJNbJQwZDQ6Km9x6q1M6gVUebK3wiKA4irPUe4IQ4qdZ0JuyFKQjkcQNfVLGbbaaC49mgkrZmsR+Xr+yviQRRg9tlUZBO54a2CUk7UwqxJDO54b8vOA0a/wnf7LLKbaRYxjzYVncSa/cWptBJAaNToAnxoZflpf4Mo8wIBjd/srnCIDJxGBrmPA5rNtKePQs5djwTFZhYjYx9e7j3K2owOUdfsqOHHcmqvFprlvT1S7dMmorZUjWjfT+yynuL3WVpzs6F2ndUJTAHUJWF3bm1U02flyBmp6KjFxTkmAuuxS47L4YFHfssF0lusaKCteu/DPxPjzZsMGQ62hreRxOod1VD/xCbF/i4yIqaJmXd7kaLzrBy5IMiMxuOjgu3+IMo5GJg8xLnBht3LuujDLc5Y5sBQf/AN0iO3/4UTsqYq7r+/qguu9Qju3pBebO9qQFIBXr7ISJLVDuhoAbyCVBSfd6qKREkkkgAuvmPukk76j7pIUsQioWDT6Rsp0oQgeEwNNjlFE6IlaXoua9rivONEAbq49tt9VVuzvr2RDHJNKu82VYJ8nNehCquNohq0+6qvP91YyXhrS5xodltfCHw/FxguyeJMlbiA1GGOovK6cJtnebpQ4Jw6DKY6adoeLNA7LeihbAKhaxgGwa1ddg/CfBY4QzGOREG6hpfe/unl+EYDfg8QeCdg5gK6JjIqYOagyHRPa4klzdQtQcfnb9Oun6Qrc3wblAgwZePJ/qtpVST4W4swGoWyerXhVqHqxL/wAxTn6mi/QBKX4heYXufG2mtug0AuKozcI4jB/Mw5gB1DCbVWKJwy2MlhcAdKc0hK9DdWmfEGa6pG8Pk8L9QGy0cXixzGPkaHDlbrelLPk4Pl5TmmbOnaxp0ijprVfigZiY0rQbsak9Vx3babc5xTOys2VzGyOZGNy0qqzG4a1vKczJdNvZYf7rS4b4cWS9srQ5rnbHqF1kOFE+JpDWhvQVspx5Fm3DGDxIS1krpW9CQVlTNcA5vXZeg8TgZDEQwgBcRxBzfFcQK7pdCwLho8Qtc/Qt036rqeDumyn5ODPMXNDDJE0nQOHb3XKYJZbnOFNDqoHotpvEW4roJw6vDdyl3dtp75EnHKybvWx7pnbaIuS3lyJBuOax99VXkdWgXQ5aGasqu7RxpFeR/VeqCpJCQjYlDUnm3bqBNBADf9SinJtMkRJFJMUAJw8x23SSNWdEkGsQ14TK/SFNRiHLG0dgApLmrUlUlHLITSsSPawW5wb7mlRyOIY1EeJzV0aE5jb0W5FoAGAXVV0WdlZjINB5n9gq8/FHmIRwAtF6uKzySSSTZK2w8X7Rc/0nLK+d/mO50HZek8IkkxOGwxNJ5I2AAXS85w2+JlQMrd41XobeUxhtHQdQujCDD9tCPiMzWk26uhB0ViLiz2EklxB77LG5mltGylzAk3zEn1Wi910A465rtH+f9R2ViLj7uanPuuxXMPrlBO+1Wo8zq00CD3XaQ/EJA8jg6/ZNn8ajyMKQPayyKBobrjSXkKEjpWRuLTqNdToin7Ougcx2PzOI5qVKR0PyEkj5GNcL0vosqHNfNE1rDvVoGTwb5+Xmhnkjc7dod5SfZcWXem0vDLknZHI6Rr+bzGhfRdjg5wOCzlc76diVzY+HTEGmQtsb0VdhIgcGMe3y6ctqehsbiWU6QOA+4XJ5zbeV0GbMGO7h6w5Gl0b3u7qd8igcPAJe13QbFbrfgzjPF+FtkwjisbI6+WaUtcQNtKWPwrKbhzPmoGh1W9B8TPawAON1rrotcJLd1FvGnRcQ+Gsw/LnGZHzeC0TXKK5/RYnEuDcQ4fT8zHcyNxoSAhzfyEOT4olDW+c0eqtcI+KpMySbhz2l8E0RDmu1F9CFvfWsrJWM9xFafuhHbr9lJzrr07ochpvVZswjd6pnHTdOhv3QESO6ZJMUiK0xKQpMdUgg76j7pJnfUfdJNSj/AIzyNDWMLiBu5V5OI5M2hf4Y7NVJw5Xkb0VO6IOh++6qYYz4ndJ1ucRIXOrqSVAt1NdOimdG6jQ6AKLtSbulRIJJzQ01v1TIC9wRodxSCxoDa7fmob0uL4DpxJhI/pK6kSnXy0e60wXitBwJodlIkndVmSAa/snbKWk2R7KtqWL20CRQnSN5QSRZUfF/z77I2awa0olRe0O0B0/CGJbfQohIvPKdPwjZbEwHsjmdDIfIdu4VoPZjykESv6gB6yMgvaGyNNFu/qtXByIsmJj3NI1o30XP5cfrTC/BZ8hro7fhOaXf1OeSqELI2ZPi8g12C3cmVjouWm0NvZZU80LWOcKBHVc9aqXGZ23G1oqlj5OSGxNjbq5PxDN8WSozfsgQxmy9/mJ7ok+1N/0jEHNZIHbuZaHqDWoRp3hhJI6Ugb7n8rXFnlCs9ytX4WfyccxwTo626nussfZWeEu5OL4RH/yjdWhszARyvb0a4hAeQdrRst//AKiWib5z/dV0kGOgQib7qchPTZDQCKincEyRUk1pE/8AdJkgg76j7pJO+o+6SZueP8xw03TtI01/dQksyOve04dbiNietrRJ3AXpqbv90x1GgG97bhS9d7USW69PYICOlih16pEjsE/K3odFFAXuEScucw3qQQt75mgbda5WKR0UjXs+pp0WjzZLsduQWhzHfpGqe9KxumyMkH+tSGT91z3zh66V30T/ADnc9Ue1V7R0XzFmtKCm3IF3zD00XPDN1+r7qYzgD9Q3rdHsPaN4TjmB+ycTiyBt3JWEeIAdQEvn6b5dSn7D2je8YH6nXe6bCfIMt8UbqDmkrAOfLI2mivW1c4PxFuHkxmfzCQ093YpW7hzKbW+IZfEcYlj223UBzeyqNdl5LNSOUdLpd18rBnQ8p5XA7HosuXhXyjXxNgJs6EdFzXhvy5qGEtP0i+lKwGGtLBWtFwwkiwR30T5WKyJhoahTabnMwFtWmyPl2RRyMlPM4eaOvpPupcUkYw1Y5hsAshri+W+/QrTCWsfJlIvCQEWNUfhZB4th3eslgH0QQW4oa5wEkp2b0CPj5WXJKyaZ/mb9DGigFrpl7ba8juaRx7klQJAQTxOECp2Nc+9o9/uUP55sruSHDdZ2uRLQGLrUSdEWPGyX7xxtPbxQmfjzs1fE9o9rCWgCmJA3KR60h37KS0mXBNzDsoEpXSZ6OdykmJFlJAc4dHm9aKcHoNPXdM424n1SGmu/sVolLk16beyhWlqQFeYA10USKQD2aromSSQCXX8IgacWBrm6Fuq5GtQD1Xb4LCxsYB05R/ZVj2ePbPyeFsc9xGhtZWTixQOIeQXdhutji/EDCTDC8eI7/wDIWJWvMSST1PVLLR3QXyxdqxrWj/MbUvBLKHMPUcqlzecEFSFk76qUoOaBo+MPrqNCESOBpHOx4oUacdVG96N+qQi5zoN/S0zWjLEB05j21VQ+G5paS5ryeo8oC3/hz4eZng5GSB4LdKBo2r3EPhPEkscMynQzj6Y5nWx/oD0KVsiphlZuMbgvFOJYHL8qRPEXECFx1039l1uD8UcO4ixjXkwTE1yu/wB1wUsOVh5LoZoZI52/U1wII+46Ifg+S/AkDu4epslVjllHoGR8RcJxS8OyQ9zb8rdSuU4t8RvynOGLHyMr6jusZ8JJJELrPcoYjlsAR8p/0pTCC+TKokySW4lxJHfqpsHIR5qU2Y07jq1xB6bJ/lpWj+We2hVs9USJ5JtsXO79Tzp+FOQySksc/lB6N0CixkoDrYd+yIxrmi+V1+gTLkzW8tBuyeTLfAwthI8Q7lFZDI42Wlo7lZ8kUhnJ5S8A1WmyR+tGa+QAF73F3e1dxeMZOMQDLzM7FUacBTmlpQ5pGMbyghzj26Jk6Lx4c6MPj5WP9Op7Kt7rBjnmaQ5rzp+FsxzeLE17q5iP6dlNhypk+qbmUbtMpCRfqdkk1j9QSTDAJJNndO013pMkrIrSSJSQCSSSQBMZvPkRt7uC7GSduJE6UjUaAdyuW4RH4nEIh0BtavHZRUUe2vNSqXUOdM9zjJI4uNucbPqU1OLuVrbKWPG6SS7pg/ur4Lb0FV2Wdy018fiufN6VW49EOkJvsEQtY46t/Cm91p4GF8n3UbtdE8eM4kPDhCSq5guk+GI8PE8UzU6TdthVOG4j82fwYCG6alE4jwrO4dcnM2SJuhkj/p9+yN1X8WEvTUllbEyR2O0Rh+pA2KofNPcwxuaSCdHIWJmGcCN51VyRrmE8tURqCFnR0lPKMnDGPxSHxo2j+HMP5kX36j0XLZcJx53R8wcBs4f1DutqXPc1hiJDj1tZs0bsnHL42l0kRPOANm9CiWltQU4x31Ud05JGitR3Ov0UUkqQBYXO5qBIVxm22qjwrh8+e+QQAXG0us9T2TMdz+/UdQnyrGy8FOaYfZZ+MfOSa7q1myUyr1PVUGuppA3KSPJeYtSZPk1ok7aLLnxzRewadQrJJce5TlhI11TmVjHOTNmDRXeGuDXuBP1DQKM+MwBzmup3RuyHiE/NR9BzLTe45rLjeWukUkzjQUA6SVe6SAwUkk9GwO60IgfwkTZtIgjcJkAkkkkBp/D7bzS79LVc4wxsmbE3m/o1HZD+G2fzpPZqs8RaBkh4FEtpO8YtMMdq1NY3kYBQ7Jk4aTsExBG4WDt0W5ViE8lnv2VdHB01QeK5g578PJErCR0Ndl1+BxOF8BfCQXuGodqD7jquHY0vcGtBLnGgB1V98Odwh7JJIXsaReuoRTs26CbgULs1mZjgRNI/iQjYHu1U83IbAHMkBBGgPdWsPiTsmBsrwWA9Cs3juRFKGtBBeDeiis6xZ5P4/ONlb4ZkPh4i2WDZ7eV4HUFViAWi9T2pDLzFMC2wfRCaWbAIMqVrfpBtvsVWtaOXjk4LMtvmY5xBcdaWbqVUVs6vcGwjxDiWPiNomV1bqipRyPieHxPcyRptrmmiCmb1TB4Y3BjONjYolnY7mlLNGR1sCe/oud+JsTDgiyHjHMM0bwecH6uboR+Vl8M+N/iPhmIcXFzIfDLy8mSEOcXHqT1KyOJcTz+J5ByOIZBmkOpPKAL9gryylmoykyl2p5buaQm7A6ITRzHT8pSEm9bKNAwEBo6qD/LIMW26H3USSetK7JAxrSXSVXoqUrmh2hJHsgZY6BlbYLrJ0Oibh8YdOS7dmoSfJYoDfup8Pbcpd/l/Kub05s9W8NBRcdFIhQJCSSLLN8z/AP7JKBD7NCWvQtSTDHSSSVkSSSSASSSSA6D4f0xXdCXqWe+8gjUhopNwIVhX3eVCc3M8+qM7/Vv4ZyTA2t/tal4XMNP7pNaApO0baxdmlZ9t3GqLdt6lCkOlp2mwP+iES8jQymKVkjd2ODhXovQOGcSw8/EJmIfY8zHAWPded6A/8p45XxO5o3Fp9Cg67jJwWz4Zx8RgY3Uxi9lyrcLLD3snbT2HX1W1Fxc4LmDJPlLRThss/N4wzJyXyMNA/uoqLVJ0bo9wqb3B8x1oBWsvKD43EnUjRUYzzlu5PVPFNrU4TmhjJsWXzQyf0lDfw8OMnykolDDVHchUWg2QNS09OyaPJkhkLmE3aZ45SdpOaWmngtPYhMrw4hBkN5cmOzX1bEKrO2Jrv4Ly9nrum0/4Ghvd/wB2pOIHdDJ7WhGVQI5tD3V+KgwVoqI+oaq60nlGh90QePs0pBFHUHdVZGAa9FZLgTt+UCa+2iFZ8xWfy1RGlbI0Li51gUKoIMm3dFaOUNVRy0e0xITBwKa0mKJy2tJbbNNPqP8AsklUB3hBPU0NUlXBstJJJWRJJJIBJJJIDpOD+XAj03UC2pH3r5lYwBy4UYOp5Ruqw+p3q4pZ9R1eCJKMhpuicuAJ/uhvJcNdvQrJ02gyO0ITwm21uhyWDWtJ4DuOyGO/7DGlE6Da0SNhkdQoepKseBHE3mcbdWgQ006CfGjn4e13hh7Cwb+y5afF+XIJNA7ei6jDymtwGscdm9eqws8CfmaLSvFZWM9zRQLjdJQgl5LL+yryMkBprvL6qePleECHAAXuq0z9uVp7nQNcQBbtLVMEE+ynk5PikNjFDuUFpB1O3VGhvlIk0pNcQVEUdL+ycbm0jlHtsgPQqBjkaLINeigDrpuitmLSLGnWkKll7CuneqsMlLdND9k1QybjlPoVIwtF+GS4dhuhUlnSbpGyAUKPoFWe42QQpuBbo5rgVB/MQOvsg8rwE8W01ukHg0B2UiDyk/ZBY4c3qeqrFz5jcx7pw49So3v6JFXpiqvgkc9xDCQTaSk4HmPkh36lJAHOPFzPHJs4ga+pTjHi/R36pJJfSP8ALQ19H7lROPFf0dB1SSQIQx4v0fuU5x4gNG9R1KSSIPro4o2DGaA3+lVvCZy1y/ukkr8n4urw9n8GOvoCH4Ef6f3SSXPk6qr5LGgkAaaIeHEwyOtvXukkn8Y38miyNjR5RSaSNh3G/qkkm1/xanD4o3YzrbdAAaqlPExoJDaKSSnLtje2VlRsAFDe+qrGCMiuUV6JJKsOmWXZvAjr6fwSpeDH+n90klaTshj5q5dOyJ4TAR5d0kkivaBY2zopiJnKTy9kklNVuoOY0OIA6qxFEwNBA1rukkjI8bdxZaxpZqOqg+CME03p3SSUx0AZETA0ENonfVVWwx89culd0klo5sxTDHQHL17pvCZvy/ukkhjRAxtbJJJJG//Z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8" name="Picture 8" descr="http://s3.amazonaws.com/rapgenius/cm-29490-050938f1f39e78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3625" y="1165363"/>
            <a:ext cx="4476750" cy="33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No, 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89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Just go read this book</a:t>
            </a:r>
            <a:endParaRPr lang="en-US" dirty="0"/>
          </a:p>
        </p:txBody>
      </p:sp>
      <p:pic>
        <p:nvPicPr>
          <p:cNvPr id="4" name="Picture 3" descr="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29" y="1320799"/>
            <a:ext cx="2601742" cy="32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3520</TotalTime>
  <Words>1463</Words>
  <Application>Microsoft Macintosh PowerPoint</Application>
  <PresentationFormat>On-screen Show (16:9)</PresentationFormat>
  <Paragraphs>353</Paragraphs>
  <Slides>86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Calibri</vt:lpstr>
      <vt:lpstr>Comic Sans MS</vt:lpstr>
      <vt:lpstr>Courier New</vt:lpstr>
      <vt:lpstr>Dosis ExtraBold</vt:lpstr>
      <vt:lpstr>Dosis Medium</vt:lpstr>
      <vt:lpstr>Dosis Regular</vt:lpstr>
      <vt:lpstr>Menlo</vt:lpstr>
      <vt:lpstr>Monaco</vt:lpstr>
      <vt:lpstr>Wingdings</vt:lpstr>
      <vt:lpstr>Arial</vt:lpstr>
      <vt:lpstr>Office Theme</vt:lpstr>
      <vt:lpstr>Groovy - getting started and practical</vt:lpstr>
      <vt:lpstr>About your speaker</vt:lpstr>
      <vt:lpstr>What Frog?</vt:lpstr>
      <vt:lpstr>What Frog?</vt:lpstr>
      <vt:lpstr>What Frog?</vt:lpstr>
      <vt:lpstr>What Frog?</vt:lpstr>
      <vt:lpstr>Why me and Groovy?</vt:lpstr>
      <vt:lpstr>Why me and Groovy?</vt:lpstr>
      <vt:lpstr>Just go read this book</vt:lpstr>
      <vt:lpstr>No, thank you!</vt:lpstr>
      <vt:lpstr>OK, but this talk is still TL;DR of it.</vt:lpstr>
      <vt:lpstr>The Feel of Groovy</vt:lpstr>
      <vt:lpstr>PowerPoint Presentation</vt:lpstr>
      <vt:lpstr>Not with Groovy</vt:lpstr>
      <vt:lpstr>Java and Groovy – bros forever</vt:lpstr>
      <vt:lpstr>Powerful as Scala,  Java-friendly as… Java</vt:lpstr>
      <vt:lpstr>Similar syntax</vt:lpstr>
      <vt:lpstr>Much more powerful</vt:lpstr>
      <vt:lpstr>Teasers: Closures and IO</vt:lpstr>
      <vt:lpstr>Teasers: Collections and properties</vt:lpstr>
      <vt:lpstr>XML gotta hurt. Or not.</vt:lpstr>
      <vt:lpstr>XML gotta hurt. Or not.</vt:lpstr>
      <vt:lpstr>PowerPoint Presentation</vt:lpstr>
      <vt:lpstr>Groovy executables in dist</vt:lpstr>
      <vt:lpstr>IDE support</vt:lpstr>
      <vt:lpstr>IDE support</vt:lpstr>
      <vt:lpstr>IDE support</vt:lpstr>
      <vt:lpstr>IDE support</vt:lpstr>
      <vt:lpstr>The basics</vt:lpstr>
      <vt:lpstr>Looks like Java. Almost.</vt:lpstr>
      <vt:lpstr>Get rid of the boilerplate</vt:lpstr>
      <vt:lpstr>Default imports:</vt:lpstr>
      <vt:lpstr>Optional</vt:lpstr>
      <vt:lpstr>Improvements over Java</vt:lpstr>
      <vt:lpstr>Classes</vt:lpstr>
      <vt:lpstr>Properties</vt:lpstr>
      <vt:lpstr>PowerPoint Presentation</vt:lpstr>
      <vt:lpstr>Scripts</vt:lpstr>
      <vt:lpstr>PowerPoint Presentation</vt:lpstr>
      <vt:lpstr>Annotations</vt:lpstr>
      <vt:lpstr>AST Transformations</vt:lpstr>
      <vt:lpstr>AST Transformations</vt:lpstr>
      <vt:lpstr>AST Transformations</vt:lpstr>
      <vt:lpstr>AST Transformations</vt:lpstr>
      <vt:lpstr>AST Transformations</vt:lpstr>
      <vt:lpstr>Grapes: poor man’s  dependency manager</vt:lpstr>
      <vt:lpstr>GString (SFW!)</vt:lpstr>
      <vt:lpstr>Great support for regular expressions</vt:lpstr>
      <vt:lpstr>More object-oriented than Java</vt:lpstr>
      <vt:lpstr>How that happened?</vt:lpstr>
      <vt:lpstr>Method aliases</vt:lpstr>
      <vt:lpstr>Data Structures in Groovy</vt:lpstr>
      <vt:lpstr>Lists</vt:lpstr>
      <vt:lpstr>Maps</vt:lpstr>
      <vt:lpstr>Ranges</vt:lpstr>
      <vt:lpstr>closures</vt:lpstr>
      <vt:lpstr>Closures</vt:lpstr>
      <vt:lpstr>Why Closures?</vt:lpstr>
      <vt:lpstr>Anonymous inner classes, anyone?</vt:lpstr>
      <vt:lpstr>But it’s almost the same!</vt:lpstr>
      <vt:lpstr>PowerPoint Presentation</vt:lpstr>
      <vt:lpstr>What just happened?!</vt:lpstr>
      <vt:lpstr>Let’s take it easy</vt:lpstr>
      <vt:lpstr>PowerPoint Presentation</vt:lpstr>
      <vt:lpstr>Cheater, addActionListener  doesn’t accept Closure!</vt:lpstr>
      <vt:lpstr>Looks exactly like SAMs in Java 8!</vt:lpstr>
      <vt:lpstr>Closures vs. Java 8 Lambdas</vt:lpstr>
      <vt:lpstr>Making sense of closures –  who calls what</vt:lpstr>
      <vt:lpstr>Control statements</vt:lpstr>
      <vt:lpstr>Control statements, BTW</vt:lpstr>
      <vt:lpstr>Truth Power</vt:lpstr>
      <vt:lpstr>Dynamic groovy</vt:lpstr>
      <vt:lpstr>What “Dynamic” in Groovy means?</vt:lpstr>
      <vt:lpstr>Optional Typing</vt:lpstr>
      <vt:lpstr>When you have to omit the type?</vt:lpstr>
      <vt:lpstr>Treat like something else?</vt:lpstr>
      <vt:lpstr>Dynamic method dispatch</vt:lpstr>
      <vt:lpstr>Keywords to google:</vt:lpstr>
      <vt:lpstr>Problems with Dynamic</vt:lpstr>
      <vt:lpstr>Turning the magic off</vt:lpstr>
      <vt:lpstr>What Gives?!</vt:lpstr>
      <vt:lpstr>Random things I love about Groovy</vt:lpstr>
      <vt:lpstr>Random things I love about Groovy</vt:lpstr>
      <vt:lpstr>What we didn’t cover </vt:lpstr>
      <vt:lpstr>Just go read this book</vt:lpstr>
      <vt:lpstr>No, 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Baruch Sadogursky</dc:creator>
  <cp:lastModifiedBy>Microsoft Office User</cp:lastModifiedBy>
  <cp:revision>68</cp:revision>
  <dcterms:created xsi:type="dcterms:W3CDTF">2015-02-23T13:10:14Z</dcterms:created>
  <dcterms:modified xsi:type="dcterms:W3CDTF">2015-03-11T18:19:31Z</dcterms:modified>
</cp:coreProperties>
</file>